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3" r:id="rId7"/>
    <p:sldId id="265" r:id="rId8"/>
    <p:sldId id="266" r:id="rId9"/>
    <p:sldId id="261"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5B40-22EF-3BA8-F3A9-39251047D5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2AF98B-371F-A946-F6AA-416F4831A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69FF4-E5FE-58CA-555B-7ECB9378C44C}"/>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5" name="Footer Placeholder 4">
            <a:extLst>
              <a:ext uri="{FF2B5EF4-FFF2-40B4-BE49-F238E27FC236}">
                <a16:creationId xmlns:a16="http://schemas.microsoft.com/office/drawing/2014/main" id="{55332CBB-9CCC-7C44-22A6-8691DAC05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498F9-F864-CF37-3D46-10F1C08514C6}"/>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1731067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38367-E761-4201-9F21-BAD42F55F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6C4F4-E81B-F300-C9C9-BB55CC388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3060F-50F2-3D35-3316-EAD603CAD2AD}"/>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5" name="Footer Placeholder 4">
            <a:extLst>
              <a:ext uri="{FF2B5EF4-FFF2-40B4-BE49-F238E27FC236}">
                <a16:creationId xmlns:a16="http://schemas.microsoft.com/office/drawing/2014/main" id="{FD39EB81-BE2F-3861-03BD-DFBE904F9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978C1-6C3C-B8C3-F53F-CFE6D605B974}"/>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220559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94F71-F0D0-7DD1-2BCA-1D39536D57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B264B4-7D2B-7CAC-EA6D-DE3CF0AA3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B42807-3014-7142-0AA5-3508C921A4E2}"/>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5" name="Footer Placeholder 4">
            <a:extLst>
              <a:ext uri="{FF2B5EF4-FFF2-40B4-BE49-F238E27FC236}">
                <a16:creationId xmlns:a16="http://schemas.microsoft.com/office/drawing/2014/main" id="{14C7ED93-41AA-757D-67FD-1AA186D3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1A47B-8905-8E6D-C019-EF920528977A}"/>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427485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E84E-291D-FC27-DA8B-529E777FF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779A9-3651-497D-8C0A-AFEB72081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35674-B111-334B-ACCB-9D14FC2DB19A}"/>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5" name="Footer Placeholder 4">
            <a:extLst>
              <a:ext uri="{FF2B5EF4-FFF2-40B4-BE49-F238E27FC236}">
                <a16:creationId xmlns:a16="http://schemas.microsoft.com/office/drawing/2014/main" id="{907CD11E-EEE5-5032-F398-315CF2F63E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042B-6BE9-A2B7-5BEC-2395BAAB561F}"/>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208931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DC38-8E54-1FBE-F621-34AE235BD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67F5-00A7-DEC0-D084-017BDB0D96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31C4C0-715C-5142-44C1-4D9A67929CDD}"/>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5" name="Footer Placeholder 4">
            <a:extLst>
              <a:ext uri="{FF2B5EF4-FFF2-40B4-BE49-F238E27FC236}">
                <a16:creationId xmlns:a16="http://schemas.microsoft.com/office/drawing/2014/main" id="{29344BEA-6380-AFEF-CC48-C6B68C9FF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E2253-CD74-A9FB-56A6-92259C0789EF}"/>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246770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DEBF-CF06-AC0F-7896-CDBFB8E6D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191BF9-AB80-694A-901D-AA0ED94F3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FCD41D-D9E0-E1FF-C86B-EEFBE85E3A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FBE6F4-7E7E-DA19-0F95-9003B7707A01}"/>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6" name="Footer Placeholder 5">
            <a:extLst>
              <a:ext uri="{FF2B5EF4-FFF2-40B4-BE49-F238E27FC236}">
                <a16:creationId xmlns:a16="http://schemas.microsoft.com/office/drawing/2014/main" id="{1E78E7CE-9C99-1601-8750-962D3354E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F168FD-CAE6-077C-690F-187509A717D8}"/>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3394959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7882-99D9-1106-322D-99BDB2BF0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DE5620-B9D5-0C5C-48E1-DD3661EB7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E63F1-CC08-E77E-139D-92B3F2CEA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437C5-3FAB-213A-5F11-07A1F6C0EE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74E14-6374-EF7D-8438-38137F4349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D8DBA8-9B6C-757B-2F8A-5CE2FE807451}"/>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8" name="Footer Placeholder 7">
            <a:extLst>
              <a:ext uri="{FF2B5EF4-FFF2-40B4-BE49-F238E27FC236}">
                <a16:creationId xmlns:a16="http://schemas.microsoft.com/office/drawing/2014/main" id="{CCDF0BA9-9DF4-C0CE-6DF9-4AD365BAB1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91DC8-4A59-1FFC-0C08-3A0A885F80DC}"/>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59544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FC1B-8C12-3F67-0AB4-823B2AEF07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11835A-8E20-8D89-2E4D-0159A0184817}"/>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4" name="Footer Placeholder 3">
            <a:extLst>
              <a:ext uri="{FF2B5EF4-FFF2-40B4-BE49-F238E27FC236}">
                <a16:creationId xmlns:a16="http://schemas.microsoft.com/office/drawing/2014/main" id="{B41E01D1-3BD0-A255-01E0-004FA8D0AA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A75961-EEE9-558C-AC78-4AB979291E90}"/>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267027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254EF-7568-31F4-0424-F572E3BDAD3B}"/>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3" name="Footer Placeholder 2">
            <a:extLst>
              <a:ext uri="{FF2B5EF4-FFF2-40B4-BE49-F238E27FC236}">
                <a16:creationId xmlns:a16="http://schemas.microsoft.com/office/drawing/2014/main" id="{D3A01957-208E-0C60-207A-A425F2F8CA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001C9A-8308-1E11-68E2-053467C9D1FF}"/>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333711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81E-C8F7-4494-69DE-E9877C0C1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FFE231-5EC5-3FF1-1E79-730BBC73B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CCDCB-D5A8-D498-F2C4-DC52513D9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52C95-751E-77FD-43F5-34726F461F8C}"/>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6" name="Footer Placeholder 5">
            <a:extLst>
              <a:ext uri="{FF2B5EF4-FFF2-40B4-BE49-F238E27FC236}">
                <a16:creationId xmlns:a16="http://schemas.microsoft.com/office/drawing/2014/main" id="{5127C1BD-295E-DD48-E386-2861BE25E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0620D-E88F-8D35-B1CE-FBDA12EDBBC7}"/>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380218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1F53-661D-EFC5-6E32-6C48455F0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E56933-5C50-CA9F-8F71-86D9AB96C1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F0CBC9-169F-9DEE-0111-C5E877AF1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7C7C0-4FF0-BE1E-F342-A90F31D5BFD7}"/>
              </a:ext>
            </a:extLst>
          </p:cNvPr>
          <p:cNvSpPr>
            <a:spLocks noGrp="1"/>
          </p:cNvSpPr>
          <p:nvPr>
            <p:ph type="dt" sz="half" idx="10"/>
          </p:nvPr>
        </p:nvSpPr>
        <p:spPr/>
        <p:txBody>
          <a:bodyPr/>
          <a:lstStyle/>
          <a:p>
            <a:fld id="{63D4C93F-DBE5-4C53-B736-51A4A0CC4EAB}" type="datetimeFigureOut">
              <a:rPr lang="en-US" smtClean="0"/>
              <a:t>6/23/2024</a:t>
            </a:fld>
            <a:endParaRPr lang="en-US"/>
          </a:p>
        </p:txBody>
      </p:sp>
      <p:sp>
        <p:nvSpPr>
          <p:cNvPr id="6" name="Footer Placeholder 5">
            <a:extLst>
              <a:ext uri="{FF2B5EF4-FFF2-40B4-BE49-F238E27FC236}">
                <a16:creationId xmlns:a16="http://schemas.microsoft.com/office/drawing/2014/main" id="{4A40BB1C-5644-6509-D571-5358785EF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0492E-3959-25FE-F55D-34FADA68A67F}"/>
              </a:ext>
            </a:extLst>
          </p:cNvPr>
          <p:cNvSpPr>
            <a:spLocks noGrp="1"/>
          </p:cNvSpPr>
          <p:nvPr>
            <p:ph type="sldNum" sz="quarter" idx="12"/>
          </p:nvPr>
        </p:nvSpPr>
        <p:spPr/>
        <p:txBody>
          <a:bodyPr/>
          <a:lstStyle/>
          <a:p>
            <a:fld id="{62ECF2E5-EC37-494C-A866-D6B058B94FE0}" type="slidenum">
              <a:rPr lang="en-US" smtClean="0"/>
              <a:t>‹#›</a:t>
            </a:fld>
            <a:endParaRPr lang="en-US"/>
          </a:p>
        </p:txBody>
      </p:sp>
    </p:spTree>
    <p:extLst>
      <p:ext uri="{BB962C8B-B14F-4D97-AF65-F5344CB8AC3E}">
        <p14:creationId xmlns:p14="http://schemas.microsoft.com/office/powerpoint/2010/main" val="153615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2BBCC-5824-8609-04C7-F6E6BCA6F2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3BCE79-BD9F-DB52-CC22-61934C476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2284-BF50-13F6-FDD4-C26152EB7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D4C93F-DBE5-4C53-B736-51A4A0CC4EAB}" type="datetimeFigureOut">
              <a:rPr lang="en-US" smtClean="0"/>
              <a:t>6/23/2024</a:t>
            </a:fld>
            <a:endParaRPr lang="en-US"/>
          </a:p>
        </p:txBody>
      </p:sp>
      <p:sp>
        <p:nvSpPr>
          <p:cNvPr id="5" name="Footer Placeholder 4">
            <a:extLst>
              <a:ext uri="{FF2B5EF4-FFF2-40B4-BE49-F238E27FC236}">
                <a16:creationId xmlns:a16="http://schemas.microsoft.com/office/drawing/2014/main" id="{59EFEC5E-A7A9-4FC7-5520-977B6E38B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CA53EB-701F-C001-698F-3A954D522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ECF2E5-EC37-494C-A866-D6B058B94FE0}" type="slidenum">
              <a:rPr lang="en-US" smtClean="0"/>
              <a:t>‹#›</a:t>
            </a:fld>
            <a:endParaRPr lang="en-US"/>
          </a:p>
        </p:txBody>
      </p:sp>
    </p:spTree>
    <p:extLst>
      <p:ext uri="{BB962C8B-B14F-4D97-AF65-F5344CB8AC3E}">
        <p14:creationId xmlns:p14="http://schemas.microsoft.com/office/powerpoint/2010/main" val="3276866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CB51-6A69-01F7-8FE2-F96034D079F7}"/>
              </a:ext>
            </a:extLst>
          </p:cNvPr>
          <p:cNvSpPr>
            <a:spLocks noGrp="1"/>
          </p:cNvSpPr>
          <p:nvPr>
            <p:ph type="ctrTitle"/>
          </p:nvPr>
        </p:nvSpPr>
        <p:spPr/>
        <p:txBody>
          <a:bodyPr/>
          <a:lstStyle/>
          <a:p>
            <a:r>
              <a:rPr lang="en-US" dirty="0"/>
              <a:t>CEIS114 FINAL PROJECT</a:t>
            </a:r>
          </a:p>
        </p:txBody>
      </p:sp>
      <p:sp>
        <p:nvSpPr>
          <p:cNvPr id="3" name="Subtitle 2">
            <a:extLst>
              <a:ext uri="{FF2B5EF4-FFF2-40B4-BE49-F238E27FC236}">
                <a16:creationId xmlns:a16="http://schemas.microsoft.com/office/drawing/2014/main" id="{C9BBBC63-BAB5-A5C0-060B-D9C2E1FD6B24}"/>
              </a:ext>
            </a:extLst>
          </p:cNvPr>
          <p:cNvSpPr>
            <a:spLocks noGrp="1"/>
          </p:cNvSpPr>
          <p:nvPr>
            <p:ph type="subTitle" idx="1"/>
          </p:nvPr>
        </p:nvSpPr>
        <p:spPr/>
        <p:txBody>
          <a:bodyPr>
            <a:normAutofit lnSpcReduction="10000"/>
          </a:bodyPr>
          <a:lstStyle/>
          <a:p>
            <a:r>
              <a:rPr lang="en-US" dirty="0"/>
              <a:t>Multiple Traffic Light Controller with Crosswalk and An Emergency Buzzer with a Smart Sensor</a:t>
            </a:r>
          </a:p>
          <a:p>
            <a:endParaRPr lang="en-US" dirty="0"/>
          </a:p>
          <a:p>
            <a:r>
              <a:rPr lang="en-US" dirty="0"/>
              <a:t>Monicqua Willis</a:t>
            </a:r>
          </a:p>
        </p:txBody>
      </p:sp>
    </p:spTree>
    <p:extLst>
      <p:ext uri="{BB962C8B-B14F-4D97-AF65-F5344CB8AC3E}">
        <p14:creationId xmlns:p14="http://schemas.microsoft.com/office/powerpoint/2010/main" val="186040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Screenshot of code in the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90339" y="4636008"/>
            <a:ext cx="3734014" cy="1572768"/>
          </a:xfrm>
        </p:spPr>
        <p:txBody>
          <a:bodyPr vert="horz" lIns="91440" tIns="45720" rIns="91440" bIns="45720" rtlCol="0">
            <a:normAutofit/>
          </a:bodyPr>
          <a:lstStyle/>
          <a:p>
            <a:r>
              <a:rPr lang="en-US" sz="2400"/>
              <a:t>Screenshot of code in the Wokwi Code Editor showing </a:t>
            </a:r>
            <a:r>
              <a:rPr lang="en-US" sz="2400" b="1"/>
              <a:t>your name in the comment</a:t>
            </a:r>
          </a:p>
        </p:txBody>
      </p:sp>
      <p:pic>
        <p:nvPicPr>
          <p:cNvPr id="5" name="Picture Placeholder 4" descr="A screenshot of a computer&#10;&#10;Description automatically generated">
            <a:extLst>
              <a:ext uri="{FF2B5EF4-FFF2-40B4-BE49-F238E27FC236}">
                <a16:creationId xmlns:a16="http://schemas.microsoft.com/office/drawing/2014/main" id="{2C45C206-4E01-CD85-F4BF-F2A1CD903E2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179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465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BBBF0-9BBA-08E7-C8DC-7CE4B2EFEC8F}"/>
              </a:ext>
            </a:extLst>
          </p:cNvPr>
          <p:cNvSpPr>
            <a:spLocks noGrp="1"/>
          </p:cNvSpPr>
          <p:nvPr>
            <p:ph type="title"/>
          </p:nvPr>
        </p:nvSpPr>
        <p:spPr/>
        <p:txBody>
          <a:bodyPr/>
          <a:lstStyle/>
          <a:p>
            <a:pPr algn="ctr"/>
            <a:r>
              <a:rPr lang="en-US" dirty="0"/>
              <a:t>Creating Multiple Traffic Lights</a:t>
            </a:r>
          </a:p>
        </p:txBody>
      </p:sp>
    </p:spTree>
    <p:extLst>
      <p:ext uri="{BB962C8B-B14F-4D97-AF65-F5344CB8AC3E}">
        <p14:creationId xmlns:p14="http://schemas.microsoft.com/office/powerpoint/2010/main" val="135441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4</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normAutofit/>
          </a:bodyPr>
          <a:lstStyle/>
          <a:p>
            <a:r>
              <a:rPr lang="en-US" dirty="0"/>
              <a:t>Creating a Multiple Traffic Light Controller</a:t>
            </a:r>
          </a:p>
          <a:p>
            <a:r>
              <a:rPr lang="en-US" dirty="0"/>
              <a:t>Monicqua Willis</a:t>
            </a:r>
          </a:p>
          <a:p>
            <a:r>
              <a:rPr lang="en-US" dirty="0"/>
              <a:t>CEIS114</a:t>
            </a:r>
          </a:p>
          <a:p>
            <a:endParaRPr lang="en-US" dirty="0"/>
          </a:p>
        </p:txBody>
      </p:sp>
    </p:spTree>
    <p:extLst>
      <p:ext uri="{BB962C8B-B14F-4D97-AF65-F5344CB8AC3E}">
        <p14:creationId xmlns:p14="http://schemas.microsoft.com/office/powerpoint/2010/main" val="307947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91966" y="905011"/>
            <a:ext cx="3629555" cy="1889135"/>
          </a:xfrm>
        </p:spPr>
        <p:txBody>
          <a:bodyPr vert="horz" lIns="91440" tIns="45720" rIns="91440" bIns="45720" rtlCol="0" anchor="b">
            <a:normAutofit/>
          </a:bodyPr>
          <a:lstStyle/>
          <a:p>
            <a:r>
              <a:rPr lang="en-US" sz="4100"/>
              <a:t>Picture of circuit with working LEDs</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1191966" y="2965592"/>
            <a:ext cx="3629555" cy="2987397"/>
          </a:xfrm>
        </p:spPr>
        <p:txBody>
          <a:bodyPr vert="horz" lIns="91440" tIns="45720" rIns="91440" bIns="45720" rtlCol="0">
            <a:normAutofit/>
          </a:bodyPr>
          <a:lstStyle/>
          <a:p>
            <a:pPr lvl="0" indent="-228600">
              <a:buFont typeface="Arial" panose="020B0604020202020204" pitchFamily="34" charset="0"/>
              <a:buChar char="•"/>
            </a:pPr>
            <a:r>
              <a:rPr lang="en-US" sz="1800"/>
              <a:t>ESP 32 Board</a:t>
            </a:r>
          </a:p>
          <a:p>
            <a:pPr indent="-228600">
              <a:buFont typeface="Arial" panose="020B0604020202020204" pitchFamily="34" charset="0"/>
              <a:buChar char="•"/>
            </a:pPr>
            <a:r>
              <a:rPr lang="en-US" sz="1800"/>
              <a:t>Colored LEDs: Red, Yellow and Green (two sets)</a:t>
            </a:r>
          </a:p>
          <a:p>
            <a:pPr lvl="0" indent="-228600">
              <a:buFont typeface="Arial" panose="020B0604020202020204" pitchFamily="34" charset="0"/>
              <a:buChar char="•"/>
            </a:pPr>
            <a:r>
              <a:rPr lang="en-US" sz="1800"/>
              <a:t>Wires</a:t>
            </a:r>
          </a:p>
          <a:p>
            <a:pPr lvl="0" indent="-228600">
              <a:buFont typeface="Arial" panose="020B0604020202020204" pitchFamily="34" charset="0"/>
              <a:buChar char="•"/>
            </a:pPr>
            <a:r>
              <a:rPr lang="en-US" sz="1800"/>
              <a:t>Breadboard</a:t>
            </a:r>
          </a:p>
          <a:p>
            <a:pPr indent="-228600">
              <a:buFont typeface="Arial" panose="020B0604020202020204" pitchFamily="34" charset="0"/>
              <a:buChar char="•"/>
            </a:pPr>
            <a:endParaRPr lang="en-US" sz="1800"/>
          </a:p>
        </p:txBody>
      </p:sp>
      <p:pic>
        <p:nvPicPr>
          <p:cNvPr id="5" name="Picture Placeholder 4" descr="A screenshot of a computer&#10;&#10;Description automatically generated">
            <a:extLst>
              <a:ext uri="{FF2B5EF4-FFF2-40B4-BE49-F238E27FC236}">
                <a16:creationId xmlns:a16="http://schemas.microsoft.com/office/drawing/2014/main" id="{EBAA43A6-BF85-AE2B-2486-966920FE2E1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 b="3134"/>
          <a:stretch/>
        </p:blipFill>
        <p:spPr>
          <a:xfrm>
            <a:off x="5359151" y="895610"/>
            <a:ext cx="6107166" cy="5058020"/>
          </a:xfrm>
          <a:prstGeom prst="rect">
            <a:avLst/>
          </a:prstGeom>
        </p:spPr>
      </p:pic>
    </p:spTree>
    <p:extLst>
      <p:ext uri="{BB962C8B-B14F-4D97-AF65-F5344CB8AC3E}">
        <p14:creationId xmlns:p14="http://schemas.microsoft.com/office/powerpoint/2010/main" val="47872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800">
                <a:solidFill>
                  <a:srgbClr val="FFFFFF"/>
                </a:solidFill>
              </a:rPr>
              <a:t>Screenshot of code in Wokwi </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1371600" y="835862"/>
            <a:ext cx="4138655" cy="1112208"/>
          </a:xfrm>
        </p:spPr>
        <p:txBody>
          <a:bodyPr vert="horz" lIns="91440" tIns="45720" rIns="91440" bIns="45720" rtlCol="0" anchor="b">
            <a:normAutofit/>
          </a:bodyPr>
          <a:lstStyle/>
          <a:p>
            <a:pPr algn="r"/>
            <a:r>
              <a:rPr lang="en-US" sz="2400">
                <a:solidFill>
                  <a:srgbClr val="FFFFFF"/>
                </a:solidFill>
              </a:rPr>
              <a:t>Screenshot of code Wokwi Code Editor showing </a:t>
            </a:r>
            <a:r>
              <a:rPr lang="en-US" sz="2400" b="1">
                <a:solidFill>
                  <a:srgbClr val="FFFFFF"/>
                </a:solidFill>
              </a:rPr>
              <a:t>your name in the comment</a:t>
            </a:r>
          </a:p>
        </p:txBody>
      </p:sp>
      <p:pic>
        <p:nvPicPr>
          <p:cNvPr id="5" name="Picture Placeholder 4" descr="A screenshot of a computer program&#10;&#10;Description automatically generated">
            <a:extLst>
              <a:ext uri="{FF2B5EF4-FFF2-40B4-BE49-F238E27FC236}">
                <a16:creationId xmlns:a16="http://schemas.microsoft.com/office/drawing/2014/main" id="{7A1BADF1-9603-E5B8-EB49-1A725F67D3F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8521"/>
          <a:stretch/>
        </p:blipFill>
        <p:spPr>
          <a:xfrm>
            <a:off x="6553199" y="457200"/>
            <a:ext cx="5181602" cy="5943600"/>
          </a:xfrm>
          <a:prstGeom prst="rect">
            <a:avLst/>
          </a:prstGeom>
        </p:spPr>
      </p:pic>
    </p:spTree>
    <p:extLst>
      <p:ext uri="{BB962C8B-B14F-4D97-AF65-F5344CB8AC3E}">
        <p14:creationId xmlns:p14="http://schemas.microsoft.com/office/powerpoint/2010/main" val="221169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4E6B032-8FC9-B4E8-8051-93A99D08FCAC}"/>
              </a:ext>
            </a:extLst>
          </p:cNvPr>
          <p:cNvSpPr>
            <a:spLocks noGrp="1"/>
          </p:cNvSpPr>
          <p:nvPr>
            <p:ph idx="1"/>
          </p:nvPr>
        </p:nvSpPr>
        <p:spPr/>
        <p:txBody>
          <a:bodyPr>
            <a:normAutofit/>
          </a:bodyPr>
          <a:lstStyle/>
          <a:p>
            <a:pPr algn="ctr"/>
            <a:r>
              <a:rPr lang="en-US" sz="4000" dirty="0"/>
              <a:t>Creating a Multiple Traffic Light Controller with a Crosswalk and an Emergency Buzzer</a:t>
            </a:r>
          </a:p>
        </p:txBody>
      </p:sp>
    </p:spTree>
    <p:extLst>
      <p:ext uri="{BB962C8B-B14F-4D97-AF65-F5344CB8AC3E}">
        <p14:creationId xmlns:p14="http://schemas.microsoft.com/office/powerpoint/2010/main" val="209450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5</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Creating a Multiple Traffic Light Controller with a Cross Walk</a:t>
            </a:r>
          </a:p>
          <a:p>
            <a:r>
              <a:rPr lang="en-US" dirty="0"/>
              <a:t>Monicqua Willis</a:t>
            </a:r>
          </a:p>
          <a:p>
            <a:endParaRPr lang="en-US" dirty="0"/>
          </a:p>
        </p:txBody>
      </p:sp>
    </p:spTree>
    <p:extLst>
      <p:ext uri="{BB962C8B-B14F-4D97-AF65-F5344CB8AC3E}">
        <p14:creationId xmlns:p14="http://schemas.microsoft.com/office/powerpoint/2010/main" val="1044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53400" y="1128094"/>
            <a:ext cx="3434180" cy="1415270"/>
          </a:xfrm>
        </p:spPr>
        <p:txBody>
          <a:bodyPr vert="horz" lIns="91440" tIns="45720" rIns="91440" bIns="45720" rtlCol="0" anchor="t">
            <a:normAutofit/>
          </a:bodyPr>
          <a:lstStyle/>
          <a:p>
            <a:r>
              <a:rPr lang="en-US"/>
              <a:t>Screenshot of circuit with working LEDs</a:t>
            </a:r>
          </a:p>
        </p:txBody>
      </p:sp>
      <p:pic>
        <p:nvPicPr>
          <p:cNvPr id="5" name="Picture Placeholder 4" descr="A circuit board with wires and lights&#10;&#10;Description automatically generated">
            <a:extLst>
              <a:ext uri="{FF2B5EF4-FFF2-40B4-BE49-F238E27FC236}">
                <a16:creationId xmlns:a16="http://schemas.microsoft.com/office/drawing/2014/main" id="{81650AB8-9A04-A963-2F85-C65135317A0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446" r="24302"/>
          <a:stretch/>
        </p:blipFill>
        <p:spPr>
          <a:xfrm>
            <a:off x="-9886" y="10"/>
            <a:ext cx="7572605" cy="6857990"/>
          </a:xfrm>
          <a:prstGeom prst="rect">
            <a:avLst/>
          </a:prstGeo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153400" y="2543364"/>
            <a:ext cx="3434180" cy="3599019"/>
          </a:xfrm>
        </p:spPr>
        <p:txBody>
          <a:bodyPr vert="horz" lIns="91440" tIns="45720" rIns="91440" bIns="45720" rtlCol="0">
            <a:normAutofit/>
          </a:bodyPr>
          <a:lstStyle/>
          <a:p>
            <a:pPr lvl="0" indent="-228600">
              <a:buFont typeface="Arial" panose="020B0604020202020204" pitchFamily="34" charset="0"/>
              <a:buChar char="•"/>
            </a:pPr>
            <a:r>
              <a:rPr lang="en-US" sz="2000"/>
              <a:t>ESP 32 Board</a:t>
            </a:r>
          </a:p>
          <a:p>
            <a:pPr indent="-228600">
              <a:buFont typeface="Arial" panose="020B0604020202020204" pitchFamily="34" charset="0"/>
              <a:buChar char="•"/>
            </a:pPr>
            <a:r>
              <a:rPr lang="en-US" sz="2000"/>
              <a:t>Colored LEDs: Red, Yellow and Green (two sets)</a:t>
            </a:r>
          </a:p>
          <a:p>
            <a:pPr lvl="0" indent="-228600">
              <a:buFont typeface="Arial" panose="020B0604020202020204" pitchFamily="34" charset="0"/>
              <a:buChar char="•"/>
            </a:pPr>
            <a:r>
              <a:rPr lang="en-US" sz="2000"/>
              <a:t>220 Ohm Resistors (optional)</a:t>
            </a:r>
          </a:p>
          <a:p>
            <a:pPr lvl="0" indent="-228600">
              <a:buFont typeface="Arial" panose="020B0604020202020204" pitchFamily="34" charset="0"/>
              <a:buChar char="•"/>
            </a:pPr>
            <a:r>
              <a:rPr lang="en-US" sz="2000"/>
              <a:t>Push Button</a:t>
            </a:r>
          </a:p>
          <a:p>
            <a:pPr lvl="0" indent="-228600">
              <a:buFont typeface="Arial" panose="020B0604020202020204" pitchFamily="34" charset="0"/>
              <a:buChar char="•"/>
            </a:pPr>
            <a:r>
              <a:rPr lang="en-US" sz="2000"/>
              <a:t>Wires</a:t>
            </a:r>
          </a:p>
          <a:p>
            <a:pPr lvl="0" indent="-228600">
              <a:buFont typeface="Arial" panose="020B0604020202020204" pitchFamily="34" charset="0"/>
              <a:buChar char="•"/>
            </a:pPr>
            <a:r>
              <a:rPr lang="en-US" sz="2000"/>
              <a:t>Breadboard</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273010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Screenshot of code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90339" y="4636008"/>
            <a:ext cx="3734014" cy="1572768"/>
          </a:xfrm>
        </p:spPr>
        <p:txBody>
          <a:bodyPr vert="horz" lIns="91440" tIns="45720" rIns="91440" bIns="45720" rtlCol="0">
            <a:normAutofit/>
          </a:bodyPr>
          <a:lstStyle/>
          <a:p>
            <a:r>
              <a:rPr lang="en-US" sz="2400"/>
              <a:t>Screenshot of code in Wokwi Code Editor showing </a:t>
            </a:r>
            <a:r>
              <a:rPr lang="en-US" sz="2400" b="1"/>
              <a:t>your name in the comment</a:t>
            </a:r>
          </a:p>
        </p:txBody>
      </p:sp>
      <p:pic>
        <p:nvPicPr>
          <p:cNvPr id="5" name="Picture Placeholder 4" descr="A screenshot of a computer&#10;&#10;Description automatically generated">
            <a:extLst>
              <a:ext uri="{FF2B5EF4-FFF2-40B4-BE49-F238E27FC236}">
                <a16:creationId xmlns:a16="http://schemas.microsoft.com/office/drawing/2014/main" id="{1B95CB14-1197-1EAD-002E-1F57A8684C2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1849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8736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4800" kern="1200">
                <a:solidFill>
                  <a:schemeClr val="tx1"/>
                </a:solidFill>
                <a:latin typeface="+mj-lt"/>
                <a:ea typeface="+mj-ea"/>
                <a:cs typeface="+mj-cs"/>
              </a:rPr>
              <a:t>Screenshot of Serial Monitor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1001684" y="1670857"/>
            <a:ext cx="10178934" cy="557901"/>
          </a:xfrm>
        </p:spPr>
        <p:txBody>
          <a:bodyPr vert="horz" lIns="91440" tIns="45720" rIns="91440" bIns="45720" rtlCol="0">
            <a:normAutofit/>
          </a:bodyPr>
          <a:lstStyle/>
          <a:p>
            <a:pPr algn="ctr"/>
            <a:r>
              <a:rPr lang="en-US" sz="2400" kern="1200">
                <a:solidFill>
                  <a:schemeClr val="tx1"/>
                </a:solidFill>
                <a:latin typeface="+mn-lt"/>
                <a:ea typeface="+mn-ea"/>
                <a:cs typeface="+mn-cs"/>
              </a:rPr>
              <a:t>Screenshot of output in Serial Monitor</a:t>
            </a:r>
            <a:endParaRPr lang="en-US" sz="2400" b="1" kern="1200">
              <a:solidFill>
                <a:schemeClr val="tx1"/>
              </a:solidFill>
              <a:latin typeface="+mn-lt"/>
              <a:ea typeface="+mn-ea"/>
              <a:cs typeface="+mn-cs"/>
            </a:endParaRPr>
          </a:p>
        </p:txBody>
      </p:sp>
      <p:pic>
        <p:nvPicPr>
          <p:cNvPr id="5" name="Picture Placeholder 4" descr="A screenshot of a computer&#10;&#10;Description automatically generated">
            <a:extLst>
              <a:ext uri="{FF2B5EF4-FFF2-40B4-BE49-F238E27FC236}">
                <a16:creationId xmlns:a16="http://schemas.microsoft.com/office/drawing/2014/main" id="{6E3AA36B-C29B-E454-7439-3AB2DC6852F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6328" r="-2" b="6326"/>
          <a:stretch/>
        </p:blipFill>
        <p:spPr>
          <a:xfrm>
            <a:off x="198741" y="2410448"/>
            <a:ext cx="5803323" cy="389035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12BFFD90-DDC0-2D55-CD31-88556C4DA9D1}"/>
              </a:ext>
            </a:extLst>
          </p:cNvPr>
          <p:cNvPicPr>
            <a:picLocks noChangeAspect="1"/>
          </p:cNvPicPr>
          <p:nvPr/>
        </p:nvPicPr>
        <p:blipFill rotWithShape="1">
          <a:blip r:embed="rId3">
            <a:extLst>
              <a:ext uri="{28A0092B-C50C-407E-A947-70E740481C1C}">
                <a14:useLocalDpi xmlns:a14="http://schemas.microsoft.com/office/drawing/2010/main" val="0"/>
              </a:ext>
            </a:extLst>
          </a:blip>
          <a:srcRect r="-2" b="18987"/>
          <a:stretch/>
        </p:blipFill>
        <p:spPr>
          <a:xfrm>
            <a:off x="6189934" y="2410448"/>
            <a:ext cx="5803323" cy="3890357"/>
          </a:xfrm>
          <a:prstGeom prst="rect">
            <a:avLst/>
          </a:prstGeom>
        </p:spPr>
      </p:pic>
    </p:spTree>
    <p:extLst>
      <p:ext uri="{BB962C8B-B14F-4D97-AF65-F5344CB8AC3E}">
        <p14:creationId xmlns:p14="http://schemas.microsoft.com/office/powerpoint/2010/main" val="301545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1C1A-BECB-18A8-125D-1FDE9EF57AA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4FF5942-3C54-831B-60D2-592018517138}"/>
              </a:ext>
            </a:extLst>
          </p:cNvPr>
          <p:cNvSpPr>
            <a:spLocks noGrp="1"/>
          </p:cNvSpPr>
          <p:nvPr>
            <p:ph idx="1"/>
          </p:nvPr>
        </p:nvSpPr>
        <p:spPr/>
        <p:txBody>
          <a:bodyPr/>
          <a:lstStyle/>
          <a:p>
            <a:r>
              <a:rPr lang="en-US" dirty="0"/>
              <a:t>Building and programming the two-way traffic light controller with a pedestrian crossing and an emergency signal.</a:t>
            </a:r>
          </a:p>
          <a:p>
            <a:r>
              <a:rPr lang="en-US" dirty="0"/>
              <a:t>Building of the traffic lights by a design that has one set of traffic lights that is continuously active in one direction of the major street and always red traffic light on the minor street which has less traffic flow.</a:t>
            </a:r>
          </a:p>
          <a:p>
            <a:r>
              <a:rPr lang="en-US" dirty="0"/>
              <a:t>Integrated a motion detector that will activate the minor street traffic light when there is a vehicle detected. Added a push button to activate the Emergency signal.</a:t>
            </a:r>
          </a:p>
        </p:txBody>
      </p:sp>
    </p:spTree>
    <p:extLst>
      <p:ext uri="{BB962C8B-B14F-4D97-AF65-F5344CB8AC3E}">
        <p14:creationId xmlns:p14="http://schemas.microsoft.com/office/powerpoint/2010/main" val="3207218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6</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Creating a Multiple Traffic Light Controller with a Cross Walk  and an Emergency Buzzer</a:t>
            </a:r>
          </a:p>
          <a:p>
            <a:r>
              <a:rPr lang="en-US" dirty="0"/>
              <a:t>Monicqua Willis</a:t>
            </a:r>
          </a:p>
        </p:txBody>
      </p:sp>
    </p:spTree>
    <p:extLst>
      <p:ext uri="{BB962C8B-B14F-4D97-AF65-F5344CB8AC3E}">
        <p14:creationId xmlns:p14="http://schemas.microsoft.com/office/powerpoint/2010/main" val="114083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979487"/>
            <a:ext cx="3932237" cy="1600200"/>
          </a:xfrm>
        </p:spPr>
        <p:txBody>
          <a:bodyPr>
            <a:normAutofit/>
          </a:bodyPr>
          <a:lstStyle/>
          <a:p>
            <a:r>
              <a:rPr lang="en-US" sz="3600" dirty="0"/>
              <a:t>Picture of circuit with working LEDs and LCD display</a:t>
            </a:r>
          </a:p>
        </p:txBody>
      </p:sp>
      <p:pic>
        <p:nvPicPr>
          <p:cNvPr id="5" name="Picture Placeholder 4" descr="A screenshot of a computer&#10;&#10;Description automatically generated">
            <a:extLst>
              <a:ext uri="{FF2B5EF4-FFF2-40B4-BE49-F238E27FC236}">
                <a16:creationId xmlns:a16="http://schemas.microsoft.com/office/drawing/2014/main" id="{DFAD501D-8D44-E4BE-93F6-6C63226E117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085" r="10085"/>
          <a:stretch>
            <a:fillRect/>
          </a:stretch>
        </p:blipFill>
        <p:spPr>
          <a:xfrm>
            <a:off x="4730750" y="987425"/>
            <a:ext cx="6624638" cy="4873625"/>
          </a:xfrm>
        </p:spPr>
      </p:pic>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839788" y="2587624"/>
            <a:ext cx="3932237" cy="3281363"/>
          </a:xfrm>
        </p:spPr>
        <p:txBody>
          <a:bodyPr/>
          <a:lstStyle/>
          <a:p>
            <a:pPr lvl="0"/>
            <a:r>
              <a:rPr lang="en-US" dirty="0"/>
              <a:t>ESP 32 Board</a:t>
            </a:r>
          </a:p>
          <a:p>
            <a:r>
              <a:rPr lang="en-US" dirty="0"/>
              <a:t>Colored LEDs: Red, Yellow and Green (two sets)</a:t>
            </a:r>
          </a:p>
          <a:p>
            <a:pPr lvl="0"/>
            <a:r>
              <a:rPr lang="en-US" dirty="0"/>
              <a:t>220 Ohm Resistors (optional)</a:t>
            </a:r>
          </a:p>
          <a:p>
            <a:pPr lvl="0"/>
            <a:r>
              <a:rPr lang="en-US" dirty="0"/>
              <a:t>Push Button</a:t>
            </a:r>
          </a:p>
          <a:p>
            <a:r>
              <a:rPr lang="en-US" dirty="0"/>
              <a:t>LCD Unit  with Message Display</a:t>
            </a:r>
          </a:p>
          <a:p>
            <a:pPr lvl="0"/>
            <a:r>
              <a:rPr lang="en-US" dirty="0"/>
              <a:t>Wires</a:t>
            </a:r>
          </a:p>
          <a:p>
            <a:pPr lvl="0"/>
            <a:r>
              <a:rPr lang="en-US" dirty="0"/>
              <a:t>Breadboard</a:t>
            </a:r>
          </a:p>
          <a:p>
            <a:endParaRPr lang="en-US" dirty="0"/>
          </a:p>
        </p:txBody>
      </p:sp>
    </p:spTree>
    <p:extLst>
      <p:ext uri="{BB962C8B-B14F-4D97-AF65-F5344CB8AC3E}">
        <p14:creationId xmlns:p14="http://schemas.microsoft.com/office/powerpoint/2010/main" val="312806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a:solidFill>
                  <a:schemeClr val="bg1"/>
                </a:solidFill>
              </a:rPr>
              <a:t>Screenshot of code in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908454" y="3840156"/>
            <a:ext cx="4605340" cy="1655762"/>
          </a:xfrm>
        </p:spPr>
        <p:txBody>
          <a:bodyPr vert="horz" lIns="91440" tIns="45720" rIns="91440" bIns="45720" rtlCol="0">
            <a:normAutofit/>
          </a:bodyPr>
          <a:lstStyle/>
          <a:p>
            <a:r>
              <a:rPr lang="en-US" sz="2000">
                <a:solidFill>
                  <a:schemeClr val="bg1"/>
                </a:solidFill>
              </a:rPr>
              <a:t>Screenshot of code in Code Editor showing </a:t>
            </a:r>
            <a:r>
              <a:rPr lang="en-US" sz="2000" b="1">
                <a:solidFill>
                  <a:schemeClr val="bg1"/>
                </a:solidFill>
              </a:rPr>
              <a:t>your name in the comment</a:t>
            </a:r>
          </a:p>
        </p:txBody>
      </p:sp>
      <p:pic>
        <p:nvPicPr>
          <p:cNvPr id="5" name="Picture Placeholder 4" descr="A screenshot of a computer program&#10;&#10;Description automatically generated">
            <a:extLst>
              <a:ext uri="{FF2B5EF4-FFF2-40B4-BE49-F238E27FC236}">
                <a16:creationId xmlns:a16="http://schemas.microsoft.com/office/drawing/2014/main" id="{37B8B8C0-5931-CE27-7E70-DCA65E997D5F}"/>
              </a:ext>
            </a:extLst>
          </p:cNvPr>
          <p:cNvPicPr>
            <a:picLocks noGrp="1" noChangeAspect="1"/>
          </p:cNvPicPr>
          <p:nvPr>
            <p:ph type="pic" idx="1"/>
          </p:nvPr>
        </p:nvPicPr>
        <p:blipFill rotWithShape="1">
          <a:blip r:embed="rId2">
            <a:alphaModFix/>
            <a:extLst>
              <a:ext uri="{28A0092B-C50C-407E-A947-70E740481C1C}">
                <a14:useLocalDpi xmlns:a14="http://schemas.microsoft.com/office/drawing/2010/main" val="0"/>
              </a:ext>
            </a:extLst>
          </a:blip>
          <a:srcRect r="404"/>
          <a:stretch/>
        </p:blipFill>
        <p:spPr>
          <a:xfrm>
            <a:off x="7115177" y="115193"/>
            <a:ext cx="4950618" cy="6627614"/>
          </a:xfrm>
          <a:prstGeom prst="rect">
            <a:avLst/>
          </a:prstGeom>
        </p:spPr>
      </p:pic>
    </p:spTree>
    <p:extLst>
      <p:ext uri="{BB962C8B-B14F-4D97-AF65-F5344CB8AC3E}">
        <p14:creationId xmlns:p14="http://schemas.microsoft.com/office/powerpoint/2010/main" val="280486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Screenshot of Serial Monitor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660042" y="806824"/>
            <a:ext cx="2919738" cy="1494117"/>
          </a:xfrm>
        </p:spPr>
        <p:txBody>
          <a:bodyPr vert="horz" lIns="91440" tIns="45720" rIns="91440" bIns="45720" rtlCol="0" anchor="b">
            <a:normAutofit/>
          </a:bodyPr>
          <a:lstStyle/>
          <a:p>
            <a:r>
              <a:rPr lang="en-US" sz="2000" kern="1200">
                <a:solidFill>
                  <a:srgbClr val="FFFFFF"/>
                </a:solidFill>
                <a:latin typeface="+mn-lt"/>
                <a:ea typeface="+mn-ea"/>
                <a:cs typeface="+mn-cs"/>
              </a:rPr>
              <a:t>Screenshot of output in Serial Monitor</a:t>
            </a:r>
            <a:endParaRPr lang="en-US" sz="2000" b="1" kern="1200">
              <a:solidFill>
                <a:srgbClr val="FFFFFF"/>
              </a:solidFill>
              <a:latin typeface="+mn-lt"/>
              <a:ea typeface="+mn-ea"/>
              <a:cs typeface="+mn-cs"/>
            </a:endParaRPr>
          </a:p>
        </p:txBody>
      </p:sp>
      <p:pic>
        <p:nvPicPr>
          <p:cNvPr id="5" name="Picture Placeholder 4" descr="A screenshot of a computer&#10;&#10;Description automatically generated">
            <a:extLst>
              <a:ext uri="{FF2B5EF4-FFF2-40B4-BE49-F238E27FC236}">
                <a16:creationId xmlns:a16="http://schemas.microsoft.com/office/drawing/2014/main" id="{EC35007B-0F58-6AD3-C547-9A8D33B3DD8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694" b="5694"/>
          <a:stretch>
            <a:fillRect/>
          </a:stretch>
        </p:blipFill>
        <p:spPr>
          <a:xfrm>
            <a:off x="4502428" y="771805"/>
            <a:ext cx="7225748" cy="5314389"/>
          </a:xfrm>
          <a:prstGeom prst="rect">
            <a:avLst/>
          </a:prstGeom>
        </p:spPr>
      </p:pic>
    </p:spTree>
    <p:extLst>
      <p:ext uri="{BB962C8B-B14F-4D97-AF65-F5344CB8AC3E}">
        <p14:creationId xmlns:p14="http://schemas.microsoft.com/office/powerpoint/2010/main" val="403597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8AC233-9EC2-A7A5-B7BF-931FD906BB34}"/>
              </a:ext>
            </a:extLst>
          </p:cNvPr>
          <p:cNvSpPr>
            <a:spLocks noGrp="1"/>
          </p:cNvSpPr>
          <p:nvPr>
            <p:ph type="title"/>
          </p:nvPr>
        </p:nvSpPr>
        <p:spPr/>
        <p:txBody>
          <a:bodyPr/>
          <a:lstStyle/>
          <a:p>
            <a:pPr algn="ctr"/>
            <a:r>
              <a:rPr lang="en-US" dirty="0"/>
              <a:t>Challenges</a:t>
            </a:r>
          </a:p>
        </p:txBody>
      </p:sp>
      <p:sp>
        <p:nvSpPr>
          <p:cNvPr id="8" name="Content Placeholder 7">
            <a:extLst>
              <a:ext uri="{FF2B5EF4-FFF2-40B4-BE49-F238E27FC236}">
                <a16:creationId xmlns:a16="http://schemas.microsoft.com/office/drawing/2014/main" id="{62899798-3D9F-252F-8041-7A8E708B2055}"/>
              </a:ext>
            </a:extLst>
          </p:cNvPr>
          <p:cNvSpPr>
            <a:spLocks noGrp="1"/>
          </p:cNvSpPr>
          <p:nvPr>
            <p:ph idx="1"/>
          </p:nvPr>
        </p:nvSpPr>
        <p:spPr/>
        <p:txBody>
          <a:bodyPr/>
          <a:lstStyle/>
          <a:p>
            <a:r>
              <a:rPr lang="en-US" dirty="0"/>
              <a:t>Issues faced with incorrect wire colors.</a:t>
            </a:r>
          </a:p>
          <a:p>
            <a:r>
              <a:rPr lang="en-US" dirty="0"/>
              <a:t>Incorrectly placing the pin on the ESP32</a:t>
            </a:r>
          </a:p>
          <a:p>
            <a:r>
              <a:rPr lang="en-US" dirty="0"/>
              <a:t>Issue with the serial monitor not displaying countdown for crosswalk due to not holding the push button correctly</a:t>
            </a:r>
          </a:p>
          <a:p>
            <a:r>
              <a:rPr lang="en-US" dirty="0"/>
              <a:t>Did not properly align wires on bread board, pins to the ESP32.</a:t>
            </a:r>
          </a:p>
          <a:p>
            <a:endParaRPr lang="en-US" dirty="0"/>
          </a:p>
        </p:txBody>
      </p:sp>
    </p:spTree>
    <p:extLst>
      <p:ext uri="{BB962C8B-B14F-4D97-AF65-F5344CB8AC3E}">
        <p14:creationId xmlns:p14="http://schemas.microsoft.com/office/powerpoint/2010/main" val="1661341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CFB5-4BBF-09EA-E587-22E9C52B6F03}"/>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BF77312C-4E8A-9B17-32F3-72D9281609F8}"/>
              </a:ext>
            </a:extLst>
          </p:cNvPr>
          <p:cNvSpPr>
            <a:spLocks noGrp="1"/>
          </p:cNvSpPr>
          <p:nvPr>
            <p:ph idx="1"/>
          </p:nvPr>
        </p:nvSpPr>
        <p:spPr/>
        <p:txBody>
          <a:bodyPr/>
          <a:lstStyle/>
          <a:p>
            <a:r>
              <a:rPr lang="en-US" dirty="0"/>
              <a:t>Hardware Knowledge</a:t>
            </a:r>
          </a:p>
          <a:p>
            <a:r>
              <a:rPr lang="en-US" dirty="0"/>
              <a:t>Automation</a:t>
            </a:r>
          </a:p>
          <a:p>
            <a:r>
              <a:rPr lang="en-US" dirty="0"/>
              <a:t>Security Awareness</a:t>
            </a:r>
          </a:p>
          <a:p>
            <a:r>
              <a:rPr lang="en-US" dirty="0"/>
              <a:t>Understanding of the IOT</a:t>
            </a:r>
          </a:p>
          <a:p>
            <a:r>
              <a:rPr lang="en-US" dirty="0"/>
              <a:t>Networking and Connectivity ability</a:t>
            </a:r>
          </a:p>
          <a:p>
            <a:endParaRPr lang="en-US" dirty="0"/>
          </a:p>
        </p:txBody>
      </p:sp>
    </p:spTree>
    <p:extLst>
      <p:ext uri="{BB962C8B-B14F-4D97-AF65-F5344CB8AC3E}">
        <p14:creationId xmlns:p14="http://schemas.microsoft.com/office/powerpoint/2010/main" val="2772928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60F5-C833-B9A1-F79B-EB6BB8C89856}"/>
              </a:ext>
            </a:extLst>
          </p:cNvPr>
          <p:cNvSpPr>
            <a:spLocks noGrp="1"/>
          </p:cNvSpPr>
          <p:nvPr>
            <p:ph type="title"/>
          </p:nvPr>
        </p:nvSpPr>
        <p:spPr/>
        <p:txBody>
          <a:bodyPr/>
          <a:lstStyle/>
          <a:p>
            <a:pPr algn="ctr"/>
            <a:r>
              <a:rPr lang="en-US" dirty="0"/>
              <a:t>Conclusion</a:t>
            </a:r>
          </a:p>
        </p:txBody>
      </p:sp>
      <p:sp>
        <p:nvSpPr>
          <p:cNvPr id="4" name="Content Placeholder 3">
            <a:extLst>
              <a:ext uri="{FF2B5EF4-FFF2-40B4-BE49-F238E27FC236}">
                <a16:creationId xmlns:a16="http://schemas.microsoft.com/office/drawing/2014/main" id="{AF55812C-4B11-9137-56EC-2D1B3E960990}"/>
              </a:ext>
            </a:extLst>
          </p:cNvPr>
          <p:cNvSpPr>
            <a:spLocks noGrp="1"/>
          </p:cNvSpPr>
          <p:nvPr>
            <p:ph sz="half" idx="1"/>
          </p:nvPr>
        </p:nvSpPr>
        <p:spPr/>
        <p:txBody>
          <a:bodyPr/>
          <a:lstStyle/>
          <a:p>
            <a:r>
              <a:rPr lang="en-US" dirty="0"/>
              <a:t>The growth in connected devices, each item in the IOT system communicates packets of data that require reliable connectivity, storage, and security.</a:t>
            </a:r>
          </a:p>
        </p:txBody>
      </p:sp>
      <p:sp>
        <p:nvSpPr>
          <p:cNvPr id="5" name="Content Placeholder 4">
            <a:extLst>
              <a:ext uri="{FF2B5EF4-FFF2-40B4-BE49-F238E27FC236}">
                <a16:creationId xmlns:a16="http://schemas.microsoft.com/office/drawing/2014/main" id="{9C1BFE3E-F8C2-2753-3C1E-21DC7287F789}"/>
              </a:ext>
            </a:extLst>
          </p:cNvPr>
          <p:cNvSpPr>
            <a:spLocks noGrp="1"/>
          </p:cNvSpPr>
          <p:nvPr>
            <p:ph sz="half" idx="2"/>
          </p:nvPr>
        </p:nvSpPr>
        <p:spPr/>
        <p:txBody>
          <a:bodyPr/>
          <a:lstStyle/>
          <a:p>
            <a:r>
              <a:rPr lang="en-US" dirty="0"/>
              <a:t>These projects will help us with challenges such as monitoring, managing, and securing large volumes of data.</a:t>
            </a:r>
          </a:p>
        </p:txBody>
      </p:sp>
    </p:spTree>
    <p:extLst>
      <p:ext uri="{BB962C8B-B14F-4D97-AF65-F5344CB8AC3E}">
        <p14:creationId xmlns:p14="http://schemas.microsoft.com/office/powerpoint/2010/main" val="421843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6EB02-FB34-1F17-CE56-F13774F88724}"/>
              </a:ext>
            </a:extLst>
          </p:cNvPr>
          <p:cNvSpPr>
            <a:spLocks noGrp="1"/>
          </p:cNvSpPr>
          <p:nvPr>
            <p:ph type="title"/>
          </p:nvPr>
        </p:nvSpPr>
        <p:spPr/>
        <p:txBody>
          <a:bodyPr/>
          <a:lstStyle/>
          <a:p>
            <a:pPr algn="ctr"/>
            <a:r>
              <a:rPr lang="en-US" dirty="0"/>
              <a:t>Project Preparation</a:t>
            </a:r>
          </a:p>
        </p:txBody>
      </p:sp>
    </p:spTree>
    <p:extLst>
      <p:ext uri="{BB962C8B-B14F-4D97-AF65-F5344CB8AC3E}">
        <p14:creationId xmlns:p14="http://schemas.microsoft.com/office/powerpoint/2010/main" val="238938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2</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Project Plan for IoT Traffic Controller</a:t>
            </a:r>
          </a:p>
          <a:p>
            <a:r>
              <a:rPr lang="en-US" dirty="0"/>
              <a:t>Monicqua Willis</a:t>
            </a:r>
          </a:p>
        </p:txBody>
      </p:sp>
    </p:spTree>
    <p:extLst>
      <p:ext uri="{BB962C8B-B14F-4D97-AF65-F5344CB8AC3E}">
        <p14:creationId xmlns:p14="http://schemas.microsoft.com/office/powerpoint/2010/main" val="737525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a:t>ESP32 (Screenshot)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41263" y="457200"/>
            <a:ext cx="6007608" cy="1929384"/>
          </a:xfrm>
        </p:spPr>
        <p:txBody>
          <a:bodyPr vert="horz" lIns="91440" tIns="45720" rIns="91440" bIns="45720" rtlCol="0" anchor="ctr">
            <a:normAutofit/>
          </a:bodyPr>
          <a:lstStyle/>
          <a:p>
            <a:pPr indent="-228600">
              <a:buFont typeface="Arial" panose="020B0604020202020204" pitchFamily="34" charset="0"/>
              <a:buChar char="•"/>
            </a:pPr>
            <a:r>
              <a:rPr lang="en-US" sz="2200" dirty="0"/>
              <a:t>Microcontroller mounted and powered ON</a:t>
            </a:r>
          </a:p>
          <a:p>
            <a:pPr indent="-2286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p:txBody>
      </p:sp>
      <p:pic>
        <p:nvPicPr>
          <p:cNvPr id="13" name="Picture 12" descr="A screenshot of a computer&#10;&#10;Description automatically generated">
            <a:extLst>
              <a:ext uri="{FF2B5EF4-FFF2-40B4-BE49-F238E27FC236}">
                <a16:creationId xmlns:a16="http://schemas.microsoft.com/office/drawing/2014/main" id="{CB9F0DB3-AE57-AA5F-BFAD-97D4776F2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728" y="2569464"/>
            <a:ext cx="3651343" cy="3678936"/>
          </a:xfrm>
          <a:prstGeom prst="rect">
            <a:avLst/>
          </a:prstGeom>
        </p:spPr>
      </p:pic>
      <p:pic>
        <p:nvPicPr>
          <p:cNvPr id="4" name="Picture Placeholder 3" descr="A computer screen shot of a computer&#10;&#10;Description automatically generated">
            <a:extLst>
              <a:ext uri="{FF2B5EF4-FFF2-40B4-BE49-F238E27FC236}">
                <a16:creationId xmlns:a16="http://schemas.microsoft.com/office/drawing/2014/main" id="{92C1E79B-EADF-E381-BA2B-E60D9D4B13E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568" r="3568"/>
          <a:stretch>
            <a:fillRect/>
          </a:stretch>
        </p:blipFill>
        <p:spPr>
          <a:xfrm>
            <a:off x="6656533" y="2569464"/>
            <a:ext cx="4664037" cy="3678936"/>
          </a:xfrm>
          <a:prstGeom prst="rect">
            <a:avLst/>
          </a:prstGeom>
        </p:spPr>
      </p:pic>
    </p:spTree>
    <p:extLst>
      <p:ext uri="{BB962C8B-B14F-4D97-AF65-F5344CB8AC3E}">
        <p14:creationId xmlns:p14="http://schemas.microsoft.com/office/powerpoint/2010/main" val="66934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omputer screen shot of a computer&#10;&#10;Description automatically generated">
            <a:extLst>
              <a:ext uri="{FF2B5EF4-FFF2-40B4-BE49-F238E27FC236}">
                <a16:creationId xmlns:a16="http://schemas.microsoft.com/office/drawing/2014/main" id="{9140D17A-D54D-753C-6235-C8DBEA2BFBD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2" b="2184"/>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ESP32 WiFi Scan</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a:t>Screenshot of </a:t>
            </a:r>
            <a:r>
              <a:rPr lang="en-US" sz="2000" b="1"/>
              <a:t>Serial Monitor </a:t>
            </a:r>
            <a:r>
              <a:rPr lang="en-US" sz="2000"/>
              <a:t>showing the available networks </a:t>
            </a:r>
            <a:endParaRPr lang="en-US" sz="2000" b="1"/>
          </a:p>
        </p:txBody>
      </p:sp>
    </p:spTree>
    <p:extLst>
      <p:ext uri="{BB962C8B-B14F-4D97-AF65-F5344CB8AC3E}">
        <p14:creationId xmlns:p14="http://schemas.microsoft.com/office/powerpoint/2010/main" val="382406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1AD96-6802-55AE-CD9E-116F6C7449C1}"/>
              </a:ext>
            </a:extLst>
          </p:cNvPr>
          <p:cNvSpPr>
            <a:spLocks noGrp="1"/>
          </p:cNvSpPr>
          <p:nvPr>
            <p:ph type="title"/>
          </p:nvPr>
        </p:nvSpPr>
        <p:spPr/>
        <p:txBody>
          <a:bodyPr/>
          <a:lstStyle/>
          <a:p>
            <a:pPr algn="ctr"/>
            <a:r>
              <a:rPr lang="en-US" dirty="0"/>
              <a:t>Creating a Traffic Controller</a:t>
            </a:r>
          </a:p>
        </p:txBody>
      </p:sp>
    </p:spTree>
    <p:extLst>
      <p:ext uri="{BB962C8B-B14F-4D97-AF65-F5344CB8AC3E}">
        <p14:creationId xmlns:p14="http://schemas.microsoft.com/office/powerpoint/2010/main" val="107014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lstStyle/>
          <a:p>
            <a:r>
              <a:rPr lang="en-US" dirty="0"/>
              <a:t>CEIS 114</a:t>
            </a:r>
            <a:br>
              <a:rPr lang="en-US" dirty="0"/>
            </a:br>
            <a:r>
              <a:rPr lang="en-US" dirty="0"/>
              <a:t>Module 3</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b="1" dirty="0"/>
              <a:t>Creating the Traffic Controller</a:t>
            </a:r>
          </a:p>
          <a:p>
            <a:r>
              <a:rPr lang="en-US" b="1" dirty="0"/>
              <a:t>Monicqua Willis</a:t>
            </a:r>
            <a:endParaRPr lang="en-US" dirty="0"/>
          </a:p>
        </p:txBody>
      </p:sp>
    </p:spTree>
    <p:extLst>
      <p:ext uri="{BB962C8B-B14F-4D97-AF65-F5344CB8AC3E}">
        <p14:creationId xmlns:p14="http://schemas.microsoft.com/office/powerpoint/2010/main" val="213175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Picture of circuit with working LEDs</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590719" y="2330505"/>
            <a:ext cx="4559425" cy="3979585"/>
          </a:xfrm>
        </p:spPr>
        <p:txBody>
          <a:bodyPr vert="horz" lIns="91440" tIns="45720" rIns="91440" bIns="45720" rtlCol="0" anchor="ctr">
            <a:normAutofit/>
          </a:bodyPr>
          <a:lstStyle/>
          <a:p>
            <a:pPr lvl="0" indent="-228600">
              <a:buFont typeface="Arial" panose="020B0604020202020204" pitchFamily="34" charset="0"/>
              <a:buChar char="•"/>
            </a:pPr>
            <a:r>
              <a:rPr lang="en-US" sz="2000"/>
              <a:t>ESP 32 Board</a:t>
            </a:r>
          </a:p>
          <a:p>
            <a:pPr lvl="0" indent="-228600">
              <a:buFont typeface="Arial" panose="020B0604020202020204" pitchFamily="34" charset="0"/>
              <a:buChar char="•"/>
            </a:pPr>
            <a:r>
              <a:rPr lang="en-US" sz="2000"/>
              <a:t>Colored LEDs: Red, Yellow and Green</a:t>
            </a:r>
          </a:p>
          <a:p>
            <a:pPr lvl="0" indent="-228600">
              <a:buFont typeface="Arial" panose="020B0604020202020204" pitchFamily="34" charset="0"/>
              <a:buChar char="•"/>
            </a:pPr>
            <a:r>
              <a:rPr lang="en-US" sz="2000"/>
              <a:t>Wires</a:t>
            </a:r>
          </a:p>
          <a:p>
            <a:pPr lvl="0" indent="-228600">
              <a:buFont typeface="Arial" panose="020B0604020202020204" pitchFamily="34" charset="0"/>
              <a:buChar char="•"/>
            </a:pPr>
            <a:r>
              <a:rPr lang="en-US" sz="2000"/>
              <a:t>Breadboard</a:t>
            </a:r>
          </a:p>
          <a:p>
            <a:pPr indent="-228600">
              <a:buFont typeface="Arial" panose="020B0604020202020204" pitchFamily="34" charset="0"/>
              <a:buChar char="•"/>
            </a:pPr>
            <a:endParaRPr lang="en-US" sz="2000"/>
          </a:p>
        </p:txBody>
      </p:sp>
      <p:pic>
        <p:nvPicPr>
          <p:cNvPr id="5" name="Picture Placeholder 4" descr="A screenshot of a computer&#10;&#10;Description automatically generated">
            <a:extLst>
              <a:ext uri="{FF2B5EF4-FFF2-40B4-BE49-F238E27FC236}">
                <a16:creationId xmlns:a16="http://schemas.microsoft.com/office/drawing/2014/main" id="{E27C8639-63A6-22D6-E325-2D1E5CE87EA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070" r="4798"/>
          <a:stretch/>
        </p:blipFill>
        <p:spPr>
          <a:xfrm>
            <a:off x="5977788" y="799352"/>
            <a:ext cx="5425410" cy="5259296"/>
          </a:xfrm>
          <a:prstGeom prst="rect">
            <a:avLst/>
          </a:prstGeom>
        </p:spPr>
      </p:pic>
    </p:spTree>
    <p:extLst>
      <p:ext uri="{BB962C8B-B14F-4D97-AF65-F5344CB8AC3E}">
        <p14:creationId xmlns:p14="http://schemas.microsoft.com/office/powerpoint/2010/main" val="3103495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543</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CEIS114 FINAL PROJECT</vt:lpstr>
      <vt:lpstr>Introduction</vt:lpstr>
      <vt:lpstr>Project Preparation</vt:lpstr>
      <vt:lpstr>CEIS 114 Module 2</vt:lpstr>
      <vt:lpstr>ESP32 (Screenshot)</vt:lpstr>
      <vt:lpstr>ESP32 WiFi Scan</vt:lpstr>
      <vt:lpstr>Creating a Traffic Controller</vt:lpstr>
      <vt:lpstr>CEIS 114 Module 3</vt:lpstr>
      <vt:lpstr>Picture of circuit with working LEDs</vt:lpstr>
      <vt:lpstr>Screenshot of code in the Code Editor</vt:lpstr>
      <vt:lpstr>Creating Multiple Traffic Lights</vt:lpstr>
      <vt:lpstr>CEIS 114 Module 4</vt:lpstr>
      <vt:lpstr>Picture of circuit with working LEDs</vt:lpstr>
      <vt:lpstr>Screenshot of code in Wokwi </vt:lpstr>
      <vt:lpstr>PowerPoint Presentation</vt:lpstr>
      <vt:lpstr>CEIS 114 Module 5</vt:lpstr>
      <vt:lpstr>Screenshot of circuit with working LEDs</vt:lpstr>
      <vt:lpstr>Screenshot of code in Wokwi</vt:lpstr>
      <vt:lpstr>Screenshot of Serial Monitor in Wokwi</vt:lpstr>
      <vt:lpstr>CEIS 114 Module 6</vt:lpstr>
      <vt:lpstr>Picture of circuit with working LEDs and LCD display</vt:lpstr>
      <vt:lpstr>Screenshot of code in Code Editor</vt:lpstr>
      <vt:lpstr>Screenshot of Serial Monitor</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Monicqua Willis</dc:creator>
  <cp:lastModifiedBy>Monicqua Willis</cp:lastModifiedBy>
  <cp:revision>1</cp:revision>
  <dcterms:created xsi:type="dcterms:W3CDTF">2024-06-23T07:00:57Z</dcterms:created>
  <dcterms:modified xsi:type="dcterms:W3CDTF">2024-06-23T07:42:37Z</dcterms:modified>
</cp:coreProperties>
</file>