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 id="261" r:id="rId7"/>
    <p:sldId id="262" r:id="rId8"/>
    <p:sldId id="263" r:id="rId9"/>
    <p:sldId id="268" r:id="rId10"/>
    <p:sldId id="265" r:id="rId11"/>
    <p:sldId id="266" r:id="rId12"/>
    <p:sldId id="267" r:id="rId13"/>
    <p:sldId id="264" r:id="rId14"/>
    <p:sldId id="269" r:id="rId15"/>
    <p:sldId id="270" r:id="rId16"/>
    <p:sldId id="271" r:id="rId17"/>
    <p:sldId id="273" r:id="rId18"/>
    <p:sldId id="274" r:id="rId19"/>
    <p:sldId id="275" r:id="rId20"/>
    <p:sldId id="272" r:id="rId21"/>
    <p:sldId id="276" r:id="rId22"/>
    <p:sldId id="277" r:id="rId23"/>
    <p:sldId id="279" r:id="rId24"/>
    <p:sldId id="280"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4/22/2024</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786777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4/22/2024</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88994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4/22/2024</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2338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4/22/2024</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912317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4/22/2024</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1844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4/22/2024</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148304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4/22/2024</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85083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4/22/2024</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2466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4/22/2024</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35788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4/22/2024</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66019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4/22/2024</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16849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4/22/2024</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288259001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88" r:id="rId4"/>
    <p:sldLayoutId id="2147483689" r:id="rId5"/>
    <p:sldLayoutId id="2147483694" r:id="rId6"/>
    <p:sldLayoutId id="2147483690" r:id="rId7"/>
    <p:sldLayoutId id="2147483691" r:id="rId8"/>
    <p:sldLayoutId id="2147483692" r:id="rId9"/>
    <p:sldLayoutId id="2147483693" r:id="rId10"/>
    <p:sldLayoutId id="2147483695"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3969F2-ED52-4E5C-B3FC-01E01B8B9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AF5EA8-5633-D447-820E-FB1615990591}"/>
              </a:ext>
            </a:extLst>
          </p:cNvPr>
          <p:cNvSpPr>
            <a:spLocks noGrp="1"/>
          </p:cNvSpPr>
          <p:nvPr>
            <p:ph type="ctrTitle"/>
          </p:nvPr>
        </p:nvSpPr>
        <p:spPr>
          <a:xfrm>
            <a:off x="871870" y="749595"/>
            <a:ext cx="5645888" cy="3902149"/>
          </a:xfrm>
        </p:spPr>
        <p:txBody>
          <a:bodyPr anchor="t">
            <a:normAutofit/>
          </a:bodyPr>
          <a:lstStyle/>
          <a:p>
            <a:pPr algn="l"/>
            <a:r>
              <a:rPr lang="en-US" dirty="0"/>
              <a:t>PHYS204</a:t>
            </a:r>
            <a:br>
              <a:rPr lang="en-US" dirty="0"/>
            </a:br>
            <a:r>
              <a:rPr lang="en-US" dirty="0"/>
              <a:t>PROJECT</a:t>
            </a:r>
          </a:p>
        </p:txBody>
      </p:sp>
      <p:sp>
        <p:nvSpPr>
          <p:cNvPr id="3" name="Subtitle 2">
            <a:extLst>
              <a:ext uri="{FF2B5EF4-FFF2-40B4-BE49-F238E27FC236}">
                <a16:creationId xmlns:a16="http://schemas.microsoft.com/office/drawing/2014/main" id="{8323E205-C016-FAB2-6A0A-375EDD14EA6F}"/>
              </a:ext>
            </a:extLst>
          </p:cNvPr>
          <p:cNvSpPr>
            <a:spLocks noGrp="1"/>
          </p:cNvSpPr>
          <p:nvPr>
            <p:ph type="subTitle" idx="1"/>
          </p:nvPr>
        </p:nvSpPr>
        <p:spPr>
          <a:xfrm>
            <a:off x="871870" y="4651745"/>
            <a:ext cx="4890977" cy="999460"/>
          </a:xfrm>
        </p:spPr>
        <p:txBody>
          <a:bodyPr anchor="b">
            <a:normAutofit/>
          </a:bodyPr>
          <a:lstStyle/>
          <a:p>
            <a:pPr algn="l"/>
            <a:r>
              <a:rPr lang="en-US" dirty="0"/>
              <a:t>Monicqua Willis</a:t>
            </a:r>
          </a:p>
        </p:txBody>
      </p:sp>
      <p:pic>
        <p:nvPicPr>
          <p:cNvPr id="4" name="Picture 3" descr="Abstract smoke background">
            <a:extLst>
              <a:ext uri="{FF2B5EF4-FFF2-40B4-BE49-F238E27FC236}">
                <a16:creationId xmlns:a16="http://schemas.microsoft.com/office/drawing/2014/main" id="{31CB48D9-A723-5DEF-F9F9-95239156297E}"/>
              </a:ext>
            </a:extLst>
          </p:cNvPr>
          <p:cNvPicPr>
            <a:picLocks noChangeAspect="1"/>
          </p:cNvPicPr>
          <p:nvPr/>
        </p:nvPicPr>
        <p:blipFill rotWithShape="1">
          <a:blip r:embed="rId2"/>
          <a:srcRect l="16048" r="22889" b="-1"/>
          <a:stretch/>
        </p:blipFill>
        <p:spPr>
          <a:xfrm>
            <a:off x="5879804" y="-6350"/>
            <a:ext cx="6312196" cy="6874330"/>
          </a:xfrm>
          <a:custGeom>
            <a:avLst/>
            <a:gdLst/>
            <a:ahLst/>
            <a:cxnLst/>
            <a:rect l="l" t="t" r="r" b="b"/>
            <a:pathLst>
              <a:path w="6312196" h="6874330">
                <a:moveTo>
                  <a:pt x="2047193" y="0"/>
                </a:moveTo>
                <a:lnTo>
                  <a:pt x="6312196" y="0"/>
                </a:lnTo>
                <a:lnTo>
                  <a:pt x="6312196" y="6874330"/>
                </a:lnTo>
                <a:lnTo>
                  <a:pt x="0" y="6874330"/>
                </a:lnTo>
                <a:close/>
              </a:path>
            </a:pathLst>
          </a:custGeom>
        </p:spPr>
      </p:pic>
      <p:cxnSp>
        <p:nvCxnSpPr>
          <p:cNvPr id="13" name="Straight Connector 1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634715" y="0"/>
            <a:ext cx="914401" cy="68573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871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5" name="Straight Connector 54">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62" name="Rectangle 61">
            <a:extLst>
              <a:ext uri="{FF2B5EF4-FFF2-40B4-BE49-F238E27FC236}">
                <a16:creationId xmlns:a16="http://schemas.microsoft.com/office/drawing/2014/main" id="{052B717E-679E-41A4-B95A-8F7DFAD3F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23">
            <a:extLst>
              <a:ext uri="{FF2B5EF4-FFF2-40B4-BE49-F238E27FC236}">
                <a16:creationId xmlns:a16="http://schemas.microsoft.com/office/drawing/2014/main" id="{0B0EB278-F8C7-43AD-BCE2-A2F4D98C4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1"/>
            <a:ext cx="7960944" cy="6859759"/>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3837993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3837993 w 6125882"/>
              <a:gd name="connsiteY4" fmla="*/ 0 h 6857998"/>
              <a:gd name="connsiteX0" fmla="*/ 3244301 w 6125882"/>
              <a:gd name="connsiteY0" fmla="*/ 0 h 6868949"/>
              <a:gd name="connsiteX1" fmla="*/ 6125882 w 6125882"/>
              <a:gd name="connsiteY1" fmla="*/ 10951 h 6868949"/>
              <a:gd name="connsiteX2" fmla="*/ 6125882 w 6125882"/>
              <a:gd name="connsiteY2" fmla="*/ 6868949 h 6868949"/>
              <a:gd name="connsiteX3" fmla="*/ 0 w 6125882"/>
              <a:gd name="connsiteY3" fmla="*/ 6856996 h 6868949"/>
              <a:gd name="connsiteX4" fmla="*/ 3244301 w 6125882"/>
              <a:gd name="connsiteY4" fmla="*/ 0 h 6868949"/>
              <a:gd name="connsiteX0" fmla="*/ 3010169 w 6125882"/>
              <a:gd name="connsiteY0" fmla="*/ 0 h 6868949"/>
              <a:gd name="connsiteX1" fmla="*/ 6125882 w 6125882"/>
              <a:gd name="connsiteY1" fmla="*/ 10951 h 6868949"/>
              <a:gd name="connsiteX2" fmla="*/ 6125882 w 6125882"/>
              <a:gd name="connsiteY2" fmla="*/ 6868949 h 6868949"/>
              <a:gd name="connsiteX3" fmla="*/ 0 w 6125882"/>
              <a:gd name="connsiteY3" fmla="*/ 6856996 h 6868949"/>
              <a:gd name="connsiteX4" fmla="*/ 3010169 w 6125882"/>
              <a:gd name="connsiteY4" fmla="*/ 0 h 6868949"/>
              <a:gd name="connsiteX0" fmla="*/ 2951635 w 6067348"/>
              <a:gd name="connsiteY0" fmla="*/ 0 h 6868949"/>
              <a:gd name="connsiteX1" fmla="*/ 6067348 w 6067348"/>
              <a:gd name="connsiteY1" fmla="*/ 10951 h 6868949"/>
              <a:gd name="connsiteX2" fmla="*/ 6067348 w 6067348"/>
              <a:gd name="connsiteY2" fmla="*/ 6868949 h 6868949"/>
              <a:gd name="connsiteX3" fmla="*/ 0 w 6067348"/>
              <a:gd name="connsiteY3" fmla="*/ 6867946 h 6868949"/>
              <a:gd name="connsiteX4" fmla="*/ 2951635 w 6067348"/>
              <a:gd name="connsiteY4" fmla="*/ 0 h 6868949"/>
              <a:gd name="connsiteX0" fmla="*/ 2762929 w 6067348"/>
              <a:gd name="connsiteY0" fmla="*/ 0 h 6859759"/>
              <a:gd name="connsiteX1" fmla="*/ 6067348 w 6067348"/>
              <a:gd name="connsiteY1" fmla="*/ 1761 h 6859759"/>
              <a:gd name="connsiteX2" fmla="*/ 6067348 w 6067348"/>
              <a:gd name="connsiteY2" fmla="*/ 6859759 h 6859759"/>
              <a:gd name="connsiteX3" fmla="*/ 0 w 6067348"/>
              <a:gd name="connsiteY3" fmla="*/ 6858756 h 6859759"/>
              <a:gd name="connsiteX4" fmla="*/ 2762929 w 6067348"/>
              <a:gd name="connsiteY4" fmla="*/ 0 h 6859759"/>
              <a:gd name="connsiteX0" fmla="*/ 2675315 w 6067348"/>
              <a:gd name="connsiteY0" fmla="*/ 0 h 6859759"/>
              <a:gd name="connsiteX1" fmla="*/ 6067348 w 6067348"/>
              <a:gd name="connsiteY1" fmla="*/ 1761 h 6859759"/>
              <a:gd name="connsiteX2" fmla="*/ 6067348 w 6067348"/>
              <a:gd name="connsiteY2" fmla="*/ 6859759 h 6859759"/>
              <a:gd name="connsiteX3" fmla="*/ 0 w 6067348"/>
              <a:gd name="connsiteY3" fmla="*/ 6858756 h 6859759"/>
              <a:gd name="connsiteX4" fmla="*/ 2675315 w 6067348"/>
              <a:gd name="connsiteY4" fmla="*/ 0 h 6859759"/>
              <a:gd name="connsiteX0" fmla="*/ 2446171 w 5838204"/>
              <a:gd name="connsiteY0" fmla="*/ 0 h 6859759"/>
              <a:gd name="connsiteX1" fmla="*/ 5838204 w 5838204"/>
              <a:gd name="connsiteY1" fmla="*/ 1761 h 6859759"/>
              <a:gd name="connsiteX2" fmla="*/ 5838204 w 5838204"/>
              <a:gd name="connsiteY2" fmla="*/ 6859759 h 6859759"/>
              <a:gd name="connsiteX3" fmla="*/ 0 w 5838204"/>
              <a:gd name="connsiteY3" fmla="*/ 6858756 h 6859759"/>
              <a:gd name="connsiteX4" fmla="*/ 2446171 w 5838204"/>
              <a:gd name="connsiteY4" fmla="*/ 0 h 6859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204" h="6859759">
                <a:moveTo>
                  <a:pt x="2446171" y="0"/>
                </a:moveTo>
                <a:lnTo>
                  <a:pt x="5838204" y="1761"/>
                </a:lnTo>
                <a:lnTo>
                  <a:pt x="5838204" y="6859759"/>
                </a:lnTo>
                <a:lnTo>
                  <a:pt x="0" y="6858756"/>
                </a:lnTo>
                <a:lnTo>
                  <a:pt x="244617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791634-BAC0-A36A-AFCC-0EED1CB4FCFB}"/>
              </a:ext>
            </a:extLst>
          </p:cNvPr>
          <p:cNvSpPr>
            <a:spLocks noGrp="1"/>
          </p:cNvSpPr>
          <p:nvPr>
            <p:ph type="title"/>
          </p:nvPr>
        </p:nvSpPr>
        <p:spPr>
          <a:xfrm>
            <a:off x="960350" y="541964"/>
            <a:ext cx="4768938" cy="3818667"/>
          </a:xfrm>
        </p:spPr>
        <p:txBody>
          <a:bodyPr vert="horz" lIns="91440" tIns="45720" rIns="91440" bIns="45720" rtlCol="0" anchor="b">
            <a:normAutofit/>
          </a:bodyPr>
          <a:lstStyle/>
          <a:p>
            <a:r>
              <a:rPr lang="en-US" sz="4200"/>
              <a:t>EXPERIMENTAL SETUP MATERIALS LIST</a:t>
            </a:r>
          </a:p>
        </p:txBody>
      </p:sp>
      <p:cxnSp>
        <p:nvCxnSpPr>
          <p:cNvPr id="64" name="Straight Connector 63">
            <a:extLst>
              <a:ext uri="{FF2B5EF4-FFF2-40B4-BE49-F238E27FC236}">
                <a16:creationId xmlns:a16="http://schemas.microsoft.com/office/drawing/2014/main" id="{50A7A0AD-25ED-4137-AA04-A0E36CAA8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1187" y="10631"/>
            <a:ext cx="876073" cy="68580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186F20B-6445-4368-B022-F9EABF15AE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307961" y="640726"/>
            <a:ext cx="2884039" cy="621727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9F97BBF-9EBF-4BEE-B39C-E6C666941D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34086" y="0"/>
            <a:ext cx="2757914" cy="142520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2E28508-4805-6891-8B8B-2CDDD1F8D780}"/>
              </a:ext>
            </a:extLst>
          </p:cNvPr>
          <p:cNvPicPr>
            <a:picLocks noChangeAspect="1"/>
          </p:cNvPicPr>
          <p:nvPr/>
        </p:nvPicPr>
        <p:blipFill>
          <a:blip r:embed="rId2"/>
          <a:stretch>
            <a:fillRect/>
          </a:stretch>
        </p:blipFill>
        <p:spPr>
          <a:xfrm>
            <a:off x="6096000" y="1868801"/>
            <a:ext cx="5562600" cy="3128961"/>
          </a:xfrm>
          <a:prstGeom prst="rect">
            <a:avLst/>
          </a:prstGeom>
        </p:spPr>
      </p:pic>
    </p:spTree>
    <p:extLst>
      <p:ext uri="{BB962C8B-B14F-4D97-AF65-F5344CB8AC3E}">
        <p14:creationId xmlns:p14="http://schemas.microsoft.com/office/powerpoint/2010/main" val="3186570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1AF3C8EA-7A37-4A07-BDF2-89EBD3DF2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5D6B962-B2A9-1008-3E1B-766C26653809}"/>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2793507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1AF3C8EA-7A37-4A07-BDF2-89EBD3DF2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BFCD3E8-0731-2399-482D-2EFB905421AF}"/>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1356172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2D23EF01-5C9E-4B1E-85FE-E230C5BC9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F8F92FE-E706-460E-95F3-8B49EF54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5BA45D-A30B-AA95-6497-1F4DF456F062}"/>
              </a:ext>
            </a:extLst>
          </p:cNvPr>
          <p:cNvPicPr>
            <a:picLocks noChangeAspect="1"/>
          </p:cNvPicPr>
          <p:nvPr/>
        </p:nvPicPr>
        <p:blipFill rotWithShape="1">
          <a:blip r:embed="rId2"/>
          <a:srcRect b="7458"/>
          <a:stretch/>
        </p:blipFill>
        <p:spPr>
          <a:xfrm>
            <a:off x="533401" y="533398"/>
            <a:ext cx="11125200" cy="5791201"/>
          </a:xfrm>
          <a:prstGeom prst="rect">
            <a:avLst/>
          </a:prstGeom>
        </p:spPr>
      </p:pic>
      <p:cxnSp>
        <p:nvCxnSpPr>
          <p:cNvPr id="27" name="Straight Connector 26">
            <a:extLst>
              <a:ext uri="{FF2B5EF4-FFF2-40B4-BE49-F238E27FC236}">
                <a16:creationId xmlns:a16="http://schemas.microsoft.com/office/drawing/2014/main" id="{4BBA8B30-585D-4596-A896-BF3FD1FB25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D94027-0273-4AF2-87C2-49EB6D6550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818708" cy="642738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4870472-9E8A-42D0-BDA3-B312F4C72A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2475298"/>
            <a:ext cx="903767" cy="438270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D280D8D-93BB-4BD4-86DA-25993A4B52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6033977"/>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9FEC981-EB48-4A49-88DF-0A6DB2ECB0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602476" y="1392865"/>
            <a:ext cx="589524" cy="546513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B91E5C6-85F3-4BA6-9D1E-794A781F62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DBFF75F-844B-447A-A83D-D0B0D8517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640572" y="0"/>
            <a:ext cx="6551428" cy="10047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508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2D23EF01-5C9E-4B1E-85FE-E230C5BC9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F8F92FE-E706-460E-95F3-8B49EF54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5FB0A22-C4C4-DBCC-01DC-95FA9960E7BE}"/>
              </a:ext>
            </a:extLst>
          </p:cNvPr>
          <p:cNvPicPr>
            <a:picLocks noChangeAspect="1"/>
          </p:cNvPicPr>
          <p:nvPr/>
        </p:nvPicPr>
        <p:blipFill rotWithShape="1">
          <a:blip r:embed="rId2"/>
          <a:srcRect t="6303" b="1155"/>
          <a:stretch/>
        </p:blipFill>
        <p:spPr>
          <a:xfrm>
            <a:off x="533401" y="533398"/>
            <a:ext cx="11125200" cy="5791201"/>
          </a:xfrm>
          <a:prstGeom prst="rect">
            <a:avLst/>
          </a:prstGeom>
        </p:spPr>
      </p:pic>
      <p:cxnSp>
        <p:nvCxnSpPr>
          <p:cNvPr id="27" name="Straight Connector 26">
            <a:extLst>
              <a:ext uri="{FF2B5EF4-FFF2-40B4-BE49-F238E27FC236}">
                <a16:creationId xmlns:a16="http://schemas.microsoft.com/office/drawing/2014/main" id="{4BBA8B30-585D-4596-A896-BF3FD1FB25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D94027-0273-4AF2-87C2-49EB6D6550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818708" cy="642738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4870472-9E8A-42D0-BDA3-B312F4C72A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2475298"/>
            <a:ext cx="903767" cy="438270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D280D8D-93BB-4BD4-86DA-25993A4B52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6033977"/>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9FEC981-EB48-4A49-88DF-0A6DB2ECB0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602476" y="1392865"/>
            <a:ext cx="589524" cy="546513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B91E5C6-85F3-4BA6-9D1E-794A781F62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DBFF75F-844B-447A-A83D-D0B0D8517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640572" y="0"/>
            <a:ext cx="6551428" cy="10047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742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A675-35A6-54F6-2D98-195FCE4DE31D}"/>
              </a:ext>
            </a:extLst>
          </p:cNvPr>
          <p:cNvSpPr>
            <a:spLocks noGrp="1"/>
          </p:cNvSpPr>
          <p:nvPr>
            <p:ph type="title"/>
          </p:nvPr>
        </p:nvSpPr>
        <p:spPr/>
        <p:txBody>
          <a:bodyPr/>
          <a:lstStyle/>
          <a:p>
            <a:r>
              <a:rPr lang="en-US" dirty="0"/>
              <a:t>SKILLS GAINED DURING THIS EXPERIMENT</a:t>
            </a:r>
          </a:p>
        </p:txBody>
      </p:sp>
      <p:sp>
        <p:nvSpPr>
          <p:cNvPr id="3" name="Content Placeholder 2">
            <a:extLst>
              <a:ext uri="{FF2B5EF4-FFF2-40B4-BE49-F238E27FC236}">
                <a16:creationId xmlns:a16="http://schemas.microsoft.com/office/drawing/2014/main" id="{404A7560-E36D-4048-65AC-60D78637CC9B}"/>
              </a:ext>
            </a:extLst>
          </p:cNvPr>
          <p:cNvSpPr>
            <a:spLocks noGrp="1"/>
          </p:cNvSpPr>
          <p:nvPr>
            <p:ph idx="1"/>
          </p:nvPr>
        </p:nvSpPr>
        <p:spPr/>
        <p:txBody>
          <a:bodyPr/>
          <a:lstStyle/>
          <a:p>
            <a:r>
              <a:rPr lang="en-US" dirty="0"/>
              <a:t>The skills gained in this experience were to read data in Excel, in turn developing technical, computational, and communication skills. </a:t>
            </a:r>
          </a:p>
        </p:txBody>
      </p:sp>
    </p:spTree>
    <p:extLst>
      <p:ext uri="{BB962C8B-B14F-4D97-AF65-F5344CB8AC3E}">
        <p14:creationId xmlns:p14="http://schemas.microsoft.com/office/powerpoint/2010/main" val="1772835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6C3D6-8459-3CE6-8CEE-E9EB3F51D7EC}"/>
              </a:ext>
            </a:extLst>
          </p:cNvPr>
          <p:cNvSpPr>
            <a:spLocks noGrp="1"/>
          </p:cNvSpPr>
          <p:nvPr>
            <p:ph type="title"/>
          </p:nvPr>
        </p:nvSpPr>
        <p:spPr/>
        <p:txBody>
          <a:bodyPr/>
          <a:lstStyle/>
          <a:p>
            <a:r>
              <a:rPr lang="en-US" dirty="0"/>
              <a:t>Free fall motion</a:t>
            </a:r>
          </a:p>
        </p:txBody>
      </p:sp>
      <p:sp>
        <p:nvSpPr>
          <p:cNvPr id="3" name="Content Placeholder 2">
            <a:extLst>
              <a:ext uri="{FF2B5EF4-FFF2-40B4-BE49-F238E27FC236}">
                <a16:creationId xmlns:a16="http://schemas.microsoft.com/office/drawing/2014/main" id="{F403E3B1-5411-C2A5-F445-B89172B43B8C}"/>
              </a:ext>
            </a:extLst>
          </p:cNvPr>
          <p:cNvSpPr>
            <a:spLocks noGrp="1"/>
          </p:cNvSpPr>
          <p:nvPr>
            <p:ph idx="1"/>
          </p:nvPr>
        </p:nvSpPr>
        <p:spPr/>
        <p:txBody>
          <a:bodyPr/>
          <a:lstStyle/>
          <a:p>
            <a:r>
              <a:rPr lang="en-US" dirty="0"/>
              <a:t>In the previous slide, the Ultrasonic sensor was determined. The sensor is used to determine the gravitational acceleration of a free-falling object. This data will be used in the next part to investigate the conservation of energy during the fall.</a:t>
            </a:r>
          </a:p>
        </p:txBody>
      </p:sp>
    </p:spTree>
    <p:extLst>
      <p:ext uri="{BB962C8B-B14F-4D97-AF65-F5344CB8AC3E}">
        <p14:creationId xmlns:p14="http://schemas.microsoft.com/office/powerpoint/2010/main" val="2426480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2D23EF01-5C9E-4B1E-85FE-E230C5BC9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F8F92FE-E706-460E-95F3-8B49EF54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E88AB99-645F-AAA1-25EA-71121588849F}"/>
              </a:ext>
            </a:extLst>
          </p:cNvPr>
          <p:cNvPicPr>
            <a:picLocks noChangeAspect="1"/>
          </p:cNvPicPr>
          <p:nvPr/>
        </p:nvPicPr>
        <p:blipFill rotWithShape="1">
          <a:blip r:embed="rId2"/>
          <a:srcRect t="4015" b="3443"/>
          <a:stretch/>
        </p:blipFill>
        <p:spPr>
          <a:xfrm>
            <a:off x="533401" y="533398"/>
            <a:ext cx="11125200" cy="5791201"/>
          </a:xfrm>
          <a:prstGeom prst="rect">
            <a:avLst/>
          </a:prstGeom>
        </p:spPr>
      </p:pic>
      <p:cxnSp>
        <p:nvCxnSpPr>
          <p:cNvPr id="27" name="Straight Connector 26">
            <a:extLst>
              <a:ext uri="{FF2B5EF4-FFF2-40B4-BE49-F238E27FC236}">
                <a16:creationId xmlns:a16="http://schemas.microsoft.com/office/drawing/2014/main" id="{4BBA8B30-585D-4596-A896-BF3FD1FB25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D94027-0273-4AF2-87C2-49EB6D6550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818708" cy="642738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4870472-9E8A-42D0-BDA3-B312F4C72A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2475298"/>
            <a:ext cx="903767" cy="438270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D280D8D-93BB-4BD4-86DA-25993A4B52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6033977"/>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9FEC981-EB48-4A49-88DF-0A6DB2ECB0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602476" y="1392865"/>
            <a:ext cx="589524" cy="546513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B91E5C6-85F3-4BA6-9D1E-794A781F62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DBFF75F-844B-447A-A83D-D0B0D8517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640572" y="0"/>
            <a:ext cx="6551428" cy="10047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571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2D23EF01-5C9E-4B1E-85FE-E230C5BC9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F8F92FE-E706-460E-95F3-8B49EF54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5929FD3-3DC1-97B4-70E4-3E7842106DD0}"/>
              </a:ext>
            </a:extLst>
          </p:cNvPr>
          <p:cNvPicPr>
            <a:picLocks noChangeAspect="1"/>
          </p:cNvPicPr>
          <p:nvPr/>
        </p:nvPicPr>
        <p:blipFill rotWithShape="1">
          <a:blip r:embed="rId2"/>
          <a:srcRect b="7458"/>
          <a:stretch/>
        </p:blipFill>
        <p:spPr>
          <a:xfrm>
            <a:off x="533401" y="533398"/>
            <a:ext cx="11125200" cy="5791201"/>
          </a:xfrm>
          <a:prstGeom prst="rect">
            <a:avLst/>
          </a:prstGeom>
        </p:spPr>
      </p:pic>
      <p:cxnSp>
        <p:nvCxnSpPr>
          <p:cNvPr id="27" name="Straight Connector 26">
            <a:extLst>
              <a:ext uri="{FF2B5EF4-FFF2-40B4-BE49-F238E27FC236}">
                <a16:creationId xmlns:a16="http://schemas.microsoft.com/office/drawing/2014/main" id="{4BBA8B30-585D-4596-A896-BF3FD1FB25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D94027-0273-4AF2-87C2-49EB6D6550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818708" cy="642738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4870472-9E8A-42D0-BDA3-B312F4C72A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2475298"/>
            <a:ext cx="903767" cy="438270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D280D8D-93BB-4BD4-86DA-25993A4B52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6033977"/>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9FEC981-EB48-4A49-88DF-0A6DB2ECB0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602476" y="1392865"/>
            <a:ext cx="589524" cy="546513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B91E5C6-85F3-4BA6-9D1E-794A781F62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DBFF75F-844B-447A-A83D-D0B0D8517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640572" y="0"/>
            <a:ext cx="6551428" cy="10047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814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2D23EF01-5C9E-4B1E-85FE-E230C5BC9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F8F92FE-E706-460E-95F3-8B49EF54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DDD32EA-121D-27A7-3862-9038BFAA729D}"/>
              </a:ext>
            </a:extLst>
          </p:cNvPr>
          <p:cNvPicPr>
            <a:picLocks noChangeAspect="1"/>
          </p:cNvPicPr>
          <p:nvPr/>
        </p:nvPicPr>
        <p:blipFill rotWithShape="1">
          <a:blip r:embed="rId2"/>
          <a:srcRect t="553" b="6906"/>
          <a:stretch/>
        </p:blipFill>
        <p:spPr>
          <a:xfrm>
            <a:off x="533401" y="533398"/>
            <a:ext cx="11125200" cy="5791201"/>
          </a:xfrm>
          <a:prstGeom prst="rect">
            <a:avLst/>
          </a:prstGeom>
        </p:spPr>
      </p:pic>
      <p:cxnSp>
        <p:nvCxnSpPr>
          <p:cNvPr id="27" name="Straight Connector 26">
            <a:extLst>
              <a:ext uri="{FF2B5EF4-FFF2-40B4-BE49-F238E27FC236}">
                <a16:creationId xmlns:a16="http://schemas.microsoft.com/office/drawing/2014/main" id="{4BBA8B30-585D-4596-A896-BF3FD1FB25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D94027-0273-4AF2-87C2-49EB6D6550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818708" cy="642738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4870472-9E8A-42D0-BDA3-B312F4C72A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2475298"/>
            <a:ext cx="903767" cy="438270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D280D8D-93BB-4BD4-86DA-25993A4B52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6033977"/>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9FEC981-EB48-4A49-88DF-0A6DB2ECB0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602476" y="1392865"/>
            <a:ext cx="589524" cy="546513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B91E5C6-85F3-4BA6-9D1E-794A781F62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DBFF75F-844B-447A-A83D-D0B0D8517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640572" y="0"/>
            <a:ext cx="6551428" cy="10047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64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B5411F-9296-EB3A-4967-E4CB27CD98BB}"/>
              </a:ext>
            </a:extLst>
          </p:cNvPr>
          <p:cNvSpPr>
            <a:spLocks noGrp="1"/>
          </p:cNvSpPr>
          <p:nvPr>
            <p:ph type="title"/>
          </p:nvPr>
        </p:nvSpPr>
        <p:spPr/>
        <p:txBody>
          <a:bodyPr/>
          <a:lstStyle/>
          <a:p>
            <a:r>
              <a:rPr lang="en-US" dirty="0"/>
              <a:t>INTRODUCTION</a:t>
            </a:r>
          </a:p>
        </p:txBody>
      </p:sp>
      <p:sp>
        <p:nvSpPr>
          <p:cNvPr id="5" name="Content Placeholder 4">
            <a:extLst>
              <a:ext uri="{FF2B5EF4-FFF2-40B4-BE49-F238E27FC236}">
                <a16:creationId xmlns:a16="http://schemas.microsoft.com/office/drawing/2014/main" id="{4B993F80-D918-E515-67B4-BC6120CF589B}"/>
              </a:ext>
            </a:extLst>
          </p:cNvPr>
          <p:cNvSpPr>
            <a:spLocks noGrp="1"/>
          </p:cNvSpPr>
          <p:nvPr>
            <p:ph idx="1"/>
          </p:nvPr>
        </p:nvSpPr>
        <p:spPr/>
        <p:txBody>
          <a:bodyPr/>
          <a:lstStyle/>
          <a:p>
            <a:r>
              <a:rPr lang="en-US" dirty="0"/>
              <a:t>This project is based on the scientific method and is divided into six parts.</a:t>
            </a:r>
          </a:p>
          <a:p>
            <a:r>
              <a:rPr lang="en-US" dirty="0"/>
              <a:t>It covers precision, free-fall motion, energy conservation, rotational motion, and hall effect.</a:t>
            </a:r>
          </a:p>
        </p:txBody>
      </p:sp>
    </p:spTree>
    <p:extLst>
      <p:ext uri="{BB962C8B-B14F-4D97-AF65-F5344CB8AC3E}">
        <p14:creationId xmlns:p14="http://schemas.microsoft.com/office/powerpoint/2010/main" val="1118137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2D23EF01-5C9E-4B1E-85FE-E230C5BC9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F8F92FE-E706-460E-95F3-8B49EF54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3258E82-66AB-CBDA-055D-F6041FB50AD7}"/>
              </a:ext>
            </a:extLst>
          </p:cNvPr>
          <p:cNvPicPr>
            <a:picLocks noChangeAspect="1"/>
          </p:cNvPicPr>
          <p:nvPr/>
        </p:nvPicPr>
        <p:blipFill rotWithShape="1">
          <a:blip r:embed="rId2"/>
          <a:srcRect t="7458"/>
          <a:stretch/>
        </p:blipFill>
        <p:spPr>
          <a:xfrm>
            <a:off x="533401" y="533398"/>
            <a:ext cx="11125200" cy="5791201"/>
          </a:xfrm>
          <a:prstGeom prst="rect">
            <a:avLst/>
          </a:prstGeom>
        </p:spPr>
      </p:pic>
      <p:cxnSp>
        <p:nvCxnSpPr>
          <p:cNvPr id="27" name="Straight Connector 26">
            <a:extLst>
              <a:ext uri="{FF2B5EF4-FFF2-40B4-BE49-F238E27FC236}">
                <a16:creationId xmlns:a16="http://schemas.microsoft.com/office/drawing/2014/main" id="{4BBA8B30-585D-4596-A896-BF3FD1FB25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D94027-0273-4AF2-87C2-49EB6D6550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818708" cy="642738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4870472-9E8A-42D0-BDA3-B312F4C72A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2475298"/>
            <a:ext cx="903767" cy="438270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D280D8D-93BB-4BD4-86DA-25993A4B52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6033977"/>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9FEC981-EB48-4A49-88DF-0A6DB2ECB0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602476" y="1392865"/>
            <a:ext cx="589524" cy="546513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B91E5C6-85F3-4BA6-9D1E-794A781F62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DBFF75F-844B-447A-A83D-D0B0D8517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640572" y="0"/>
            <a:ext cx="6551428" cy="10047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99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53851C1C-90B4-4D68-8D77-ACEDEBF97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3">
            <a:extLst>
              <a:ext uri="{FF2B5EF4-FFF2-40B4-BE49-F238E27FC236}">
                <a16:creationId xmlns:a16="http://schemas.microsoft.com/office/drawing/2014/main" id="{66A6C3B0-6FDC-4B35-B7CE-CC75F305A2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0" y="-10952"/>
            <a:ext cx="5037413" cy="6881907"/>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58016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358016 w 6132997"/>
              <a:gd name="connsiteY4" fmla="*/ 0 h 6881904"/>
              <a:gd name="connsiteX0" fmla="*/ 1916832 w 6132997"/>
              <a:gd name="connsiteY0" fmla="*/ 0 h 6892855"/>
              <a:gd name="connsiteX1" fmla="*/ 6132997 w 6132997"/>
              <a:gd name="connsiteY1" fmla="*/ 10951 h 6892855"/>
              <a:gd name="connsiteX2" fmla="*/ 6132997 w 6132997"/>
              <a:gd name="connsiteY2" fmla="*/ 6868949 h 6892855"/>
              <a:gd name="connsiteX3" fmla="*/ 0 w 6132997"/>
              <a:gd name="connsiteY3" fmla="*/ 6892855 h 6892855"/>
              <a:gd name="connsiteX4" fmla="*/ 1916832 w 6132997"/>
              <a:gd name="connsiteY4" fmla="*/ 0 h 6892855"/>
              <a:gd name="connsiteX0" fmla="*/ 2210210 w 6426375"/>
              <a:gd name="connsiteY0" fmla="*/ 0 h 6881905"/>
              <a:gd name="connsiteX1" fmla="*/ 6426375 w 6426375"/>
              <a:gd name="connsiteY1" fmla="*/ 10951 h 6881905"/>
              <a:gd name="connsiteX2" fmla="*/ 6426375 w 6426375"/>
              <a:gd name="connsiteY2" fmla="*/ 6868949 h 6881905"/>
              <a:gd name="connsiteX3" fmla="*/ 0 w 6426375"/>
              <a:gd name="connsiteY3" fmla="*/ 6881905 h 6881905"/>
              <a:gd name="connsiteX4" fmla="*/ 2210210 w 6426375"/>
              <a:gd name="connsiteY4" fmla="*/ 0 h 6881905"/>
              <a:gd name="connsiteX0" fmla="*/ 2755055 w 6426375"/>
              <a:gd name="connsiteY0" fmla="*/ 0 h 6881905"/>
              <a:gd name="connsiteX1" fmla="*/ 6426375 w 6426375"/>
              <a:gd name="connsiteY1" fmla="*/ 10951 h 6881905"/>
              <a:gd name="connsiteX2" fmla="*/ 6426375 w 6426375"/>
              <a:gd name="connsiteY2" fmla="*/ 6868949 h 6881905"/>
              <a:gd name="connsiteX3" fmla="*/ 0 w 6426375"/>
              <a:gd name="connsiteY3" fmla="*/ 6881905 h 6881905"/>
              <a:gd name="connsiteX4" fmla="*/ 2755055 w 6426375"/>
              <a:gd name="connsiteY4" fmla="*/ 0 h 6881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6375" h="6881905">
                <a:moveTo>
                  <a:pt x="2755055" y="0"/>
                </a:moveTo>
                <a:lnTo>
                  <a:pt x="6426375" y="10951"/>
                </a:lnTo>
                <a:lnTo>
                  <a:pt x="6426375" y="6868949"/>
                </a:lnTo>
                <a:lnTo>
                  <a:pt x="0" y="6881905"/>
                </a:lnTo>
                <a:lnTo>
                  <a:pt x="275505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BF6F135C-352B-4218-8C4A-72DA56E2BC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486400" y="0"/>
            <a:ext cx="6705600" cy="199853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358AD04-C5C5-4EED-9739-2CCED69898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68513" y="4035406"/>
            <a:ext cx="4723487" cy="28225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2A09171-30F7-4DDD-8406-68606DFBEF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434056" y="0"/>
            <a:ext cx="2036307" cy="687095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15BC994-7CF6-A5A8-B961-12C43CDF4F48}"/>
              </a:ext>
            </a:extLst>
          </p:cNvPr>
          <p:cNvPicPr>
            <a:picLocks noChangeAspect="1"/>
          </p:cNvPicPr>
          <p:nvPr/>
        </p:nvPicPr>
        <p:blipFill rotWithShape="1">
          <a:blip r:embed="rId2"/>
          <a:srcRect b="7458"/>
          <a:stretch/>
        </p:blipFill>
        <p:spPr>
          <a:xfrm>
            <a:off x="533400" y="533400"/>
            <a:ext cx="11125200" cy="5791200"/>
          </a:xfrm>
          <a:prstGeom prst="rect">
            <a:avLst/>
          </a:prstGeom>
        </p:spPr>
      </p:pic>
    </p:spTree>
    <p:extLst>
      <p:ext uri="{BB962C8B-B14F-4D97-AF65-F5344CB8AC3E}">
        <p14:creationId xmlns:p14="http://schemas.microsoft.com/office/powerpoint/2010/main" val="3224676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53851C1C-90B4-4D68-8D77-ACEDEBF97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3">
            <a:extLst>
              <a:ext uri="{FF2B5EF4-FFF2-40B4-BE49-F238E27FC236}">
                <a16:creationId xmlns:a16="http://schemas.microsoft.com/office/drawing/2014/main" id="{66A6C3B0-6FDC-4B35-B7CE-CC75F305A2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0" y="-10952"/>
            <a:ext cx="5037413" cy="6881907"/>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58016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358016 w 6132997"/>
              <a:gd name="connsiteY4" fmla="*/ 0 h 6881904"/>
              <a:gd name="connsiteX0" fmla="*/ 1916832 w 6132997"/>
              <a:gd name="connsiteY0" fmla="*/ 0 h 6892855"/>
              <a:gd name="connsiteX1" fmla="*/ 6132997 w 6132997"/>
              <a:gd name="connsiteY1" fmla="*/ 10951 h 6892855"/>
              <a:gd name="connsiteX2" fmla="*/ 6132997 w 6132997"/>
              <a:gd name="connsiteY2" fmla="*/ 6868949 h 6892855"/>
              <a:gd name="connsiteX3" fmla="*/ 0 w 6132997"/>
              <a:gd name="connsiteY3" fmla="*/ 6892855 h 6892855"/>
              <a:gd name="connsiteX4" fmla="*/ 1916832 w 6132997"/>
              <a:gd name="connsiteY4" fmla="*/ 0 h 6892855"/>
              <a:gd name="connsiteX0" fmla="*/ 2210210 w 6426375"/>
              <a:gd name="connsiteY0" fmla="*/ 0 h 6881905"/>
              <a:gd name="connsiteX1" fmla="*/ 6426375 w 6426375"/>
              <a:gd name="connsiteY1" fmla="*/ 10951 h 6881905"/>
              <a:gd name="connsiteX2" fmla="*/ 6426375 w 6426375"/>
              <a:gd name="connsiteY2" fmla="*/ 6868949 h 6881905"/>
              <a:gd name="connsiteX3" fmla="*/ 0 w 6426375"/>
              <a:gd name="connsiteY3" fmla="*/ 6881905 h 6881905"/>
              <a:gd name="connsiteX4" fmla="*/ 2210210 w 6426375"/>
              <a:gd name="connsiteY4" fmla="*/ 0 h 6881905"/>
              <a:gd name="connsiteX0" fmla="*/ 2755055 w 6426375"/>
              <a:gd name="connsiteY0" fmla="*/ 0 h 6881905"/>
              <a:gd name="connsiteX1" fmla="*/ 6426375 w 6426375"/>
              <a:gd name="connsiteY1" fmla="*/ 10951 h 6881905"/>
              <a:gd name="connsiteX2" fmla="*/ 6426375 w 6426375"/>
              <a:gd name="connsiteY2" fmla="*/ 6868949 h 6881905"/>
              <a:gd name="connsiteX3" fmla="*/ 0 w 6426375"/>
              <a:gd name="connsiteY3" fmla="*/ 6881905 h 6881905"/>
              <a:gd name="connsiteX4" fmla="*/ 2755055 w 6426375"/>
              <a:gd name="connsiteY4" fmla="*/ 0 h 6881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6375" h="6881905">
                <a:moveTo>
                  <a:pt x="2755055" y="0"/>
                </a:moveTo>
                <a:lnTo>
                  <a:pt x="6426375" y="10951"/>
                </a:lnTo>
                <a:lnTo>
                  <a:pt x="6426375" y="6868949"/>
                </a:lnTo>
                <a:lnTo>
                  <a:pt x="0" y="6881905"/>
                </a:lnTo>
                <a:lnTo>
                  <a:pt x="275505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BF6F135C-352B-4218-8C4A-72DA56E2BC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486400" y="0"/>
            <a:ext cx="6705600" cy="199853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358AD04-C5C5-4EED-9739-2CCED69898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68513" y="4035406"/>
            <a:ext cx="4723487" cy="28225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2A09171-30F7-4DDD-8406-68606DFBEF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434056" y="0"/>
            <a:ext cx="2036307" cy="687095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9007099-D778-C43B-D9BC-CA44E40CE4DB}"/>
              </a:ext>
            </a:extLst>
          </p:cNvPr>
          <p:cNvPicPr>
            <a:picLocks noChangeAspect="1"/>
          </p:cNvPicPr>
          <p:nvPr/>
        </p:nvPicPr>
        <p:blipFill rotWithShape="1">
          <a:blip r:embed="rId2"/>
          <a:srcRect b="7458"/>
          <a:stretch/>
        </p:blipFill>
        <p:spPr>
          <a:xfrm>
            <a:off x="533400" y="533400"/>
            <a:ext cx="11125200" cy="5791200"/>
          </a:xfrm>
          <a:prstGeom prst="rect">
            <a:avLst/>
          </a:prstGeom>
        </p:spPr>
      </p:pic>
    </p:spTree>
    <p:extLst>
      <p:ext uri="{BB962C8B-B14F-4D97-AF65-F5344CB8AC3E}">
        <p14:creationId xmlns:p14="http://schemas.microsoft.com/office/powerpoint/2010/main" val="2253611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37376-AA54-BB58-C80B-997D7A2764BE}"/>
              </a:ext>
            </a:extLst>
          </p:cNvPr>
          <p:cNvSpPr>
            <a:spLocks noGrp="1"/>
          </p:cNvSpPr>
          <p:nvPr>
            <p:ph type="title"/>
          </p:nvPr>
        </p:nvSpPr>
        <p:spPr/>
        <p:txBody>
          <a:bodyPr/>
          <a:lstStyle/>
          <a:p>
            <a:r>
              <a:rPr lang="en-US" dirty="0"/>
              <a:t>Project Challenges</a:t>
            </a:r>
          </a:p>
        </p:txBody>
      </p:sp>
      <p:sp>
        <p:nvSpPr>
          <p:cNvPr id="3" name="Content Placeholder 2">
            <a:extLst>
              <a:ext uri="{FF2B5EF4-FFF2-40B4-BE49-F238E27FC236}">
                <a16:creationId xmlns:a16="http://schemas.microsoft.com/office/drawing/2014/main" id="{5C751120-03A9-4CC5-468F-6F61F5484856}"/>
              </a:ext>
            </a:extLst>
          </p:cNvPr>
          <p:cNvSpPr>
            <a:spLocks noGrp="1"/>
          </p:cNvSpPr>
          <p:nvPr>
            <p:ph idx="1"/>
          </p:nvPr>
        </p:nvSpPr>
        <p:spPr/>
        <p:txBody>
          <a:bodyPr/>
          <a:lstStyle/>
          <a:p>
            <a:r>
              <a:rPr lang="en-US" dirty="0"/>
              <a:t>The project involves dealing with a range of sensors and would require a good understanding of hardware. Additionally, the object in free fall motion indicates that it tends to move slightly, and thus, it would be necessary to take smaller time increments into account when analyzing its behavior.</a:t>
            </a:r>
          </a:p>
        </p:txBody>
      </p:sp>
    </p:spTree>
    <p:extLst>
      <p:ext uri="{BB962C8B-B14F-4D97-AF65-F5344CB8AC3E}">
        <p14:creationId xmlns:p14="http://schemas.microsoft.com/office/powerpoint/2010/main" val="2152136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785DE-39A4-F44B-F714-4E147281E1D4}"/>
              </a:ext>
            </a:extLst>
          </p:cNvPr>
          <p:cNvSpPr>
            <a:spLocks noGrp="1"/>
          </p:cNvSpPr>
          <p:nvPr>
            <p:ph type="title"/>
          </p:nvPr>
        </p:nvSpPr>
        <p:spPr/>
        <p:txBody>
          <a:bodyPr/>
          <a:lstStyle/>
          <a:p>
            <a:r>
              <a:rPr lang="en-US" dirty="0"/>
              <a:t>SKILLS OBTAINED</a:t>
            </a:r>
          </a:p>
        </p:txBody>
      </p:sp>
      <p:sp>
        <p:nvSpPr>
          <p:cNvPr id="3" name="Content Placeholder 2">
            <a:extLst>
              <a:ext uri="{FF2B5EF4-FFF2-40B4-BE49-F238E27FC236}">
                <a16:creationId xmlns:a16="http://schemas.microsoft.com/office/drawing/2014/main" id="{633A2064-0CFF-219F-447D-EAF7D3AFE419}"/>
              </a:ext>
            </a:extLst>
          </p:cNvPr>
          <p:cNvSpPr>
            <a:spLocks noGrp="1"/>
          </p:cNvSpPr>
          <p:nvPr>
            <p:ph idx="1"/>
          </p:nvPr>
        </p:nvSpPr>
        <p:spPr/>
        <p:txBody>
          <a:bodyPr/>
          <a:lstStyle/>
          <a:p>
            <a:r>
              <a:rPr lang="en-US" dirty="0"/>
              <a:t>The project’s development process includes critical thinking, hardware setup, and programming.</a:t>
            </a:r>
          </a:p>
          <a:p>
            <a:r>
              <a:rPr lang="en-US" dirty="0"/>
              <a:t>This project demands critical thinking in hardware setup and programming, covering multiple aspects of IoT that effectively prepare for a successful career in technology.</a:t>
            </a:r>
          </a:p>
        </p:txBody>
      </p:sp>
    </p:spTree>
    <p:extLst>
      <p:ext uri="{BB962C8B-B14F-4D97-AF65-F5344CB8AC3E}">
        <p14:creationId xmlns:p14="http://schemas.microsoft.com/office/powerpoint/2010/main" val="3844074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183D-3425-DBED-D7BC-719381995D22}"/>
              </a:ext>
            </a:extLst>
          </p:cNvPr>
          <p:cNvSpPr>
            <a:spLocks noGrp="1"/>
          </p:cNvSpPr>
          <p:nvPr>
            <p:ph type="title"/>
          </p:nvPr>
        </p:nvSpPr>
        <p:spPr/>
        <p:txBody>
          <a:bodyPr/>
          <a:lstStyle/>
          <a:p>
            <a:r>
              <a:rPr lang="en-US" dirty="0"/>
              <a:t>Future concluding remarks</a:t>
            </a:r>
          </a:p>
        </p:txBody>
      </p:sp>
      <p:sp>
        <p:nvSpPr>
          <p:cNvPr id="3" name="Content Placeholder 2">
            <a:extLst>
              <a:ext uri="{FF2B5EF4-FFF2-40B4-BE49-F238E27FC236}">
                <a16:creationId xmlns:a16="http://schemas.microsoft.com/office/drawing/2014/main" id="{626FD6FD-2DD1-04F4-7B16-72865822F008}"/>
              </a:ext>
            </a:extLst>
          </p:cNvPr>
          <p:cNvSpPr>
            <a:spLocks noGrp="1"/>
          </p:cNvSpPr>
          <p:nvPr>
            <p:ph idx="1"/>
          </p:nvPr>
        </p:nvSpPr>
        <p:spPr/>
        <p:txBody>
          <a:bodyPr/>
          <a:lstStyle/>
          <a:p>
            <a:r>
              <a:rPr lang="en-US" dirty="0"/>
              <a:t>Physics assists us in understanding the universe at various scales, ranging from subatomic to cosmological.</a:t>
            </a:r>
          </a:p>
        </p:txBody>
      </p:sp>
    </p:spTree>
    <p:extLst>
      <p:ext uri="{BB962C8B-B14F-4D97-AF65-F5344CB8AC3E}">
        <p14:creationId xmlns:p14="http://schemas.microsoft.com/office/powerpoint/2010/main" val="2459735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2512CE-1B54-87DD-C5BA-D56AA191377B}"/>
              </a:ext>
            </a:extLst>
          </p:cNvPr>
          <p:cNvSpPr>
            <a:spLocks noGrp="1"/>
          </p:cNvSpPr>
          <p:nvPr>
            <p:ph idx="1"/>
          </p:nvPr>
        </p:nvSpPr>
        <p:spPr>
          <a:xfrm>
            <a:off x="1251155" y="672367"/>
            <a:ext cx="9906000" cy="4024424"/>
          </a:xfrm>
        </p:spPr>
        <p:txBody>
          <a:bodyPr/>
          <a:lstStyle/>
          <a:p>
            <a:r>
              <a:rPr lang="en-US" dirty="0"/>
              <a:t>This project utilized everyday household items and simple experiments to gain a better understanding of the natural laws that govern our world of physics.</a:t>
            </a:r>
          </a:p>
        </p:txBody>
      </p:sp>
    </p:spTree>
    <p:extLst>
      <p:ext uri="{BB962C8B-B14F-4D97-AF65-F5344CB8AC3E}">
        <p14:creationId xmlns:p14="http://schemas.microsoft.com/office/powerpoint/2010/main" val="799365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A5AD8-4033-FEE5-F2F2-2EAD85065619}"/>
              </a:ext>
            </a:extLst>
          </p:cNvPr>
          <p:cNvSpPr>
            <a:spLocks noGrp="1"/>
          </p:cNvSpPr>
          <p:nvPr>
            <p:ph type="title"/>
          </p:nvPr>
        </p:nvSpPr>
        <p:spPr/>
        <p:txBody>
          <a:bodyPr/>
          <a:lstStyle/>
          <a:p>
            <a:r>
              <a:rPr lang="en-US" dirty="0"/>
              <a:t>Materials list</a:t>
            </a:r>
          </a:p>
        </p:txBody>
      </p:sp>
      <p:sp>
        <p:nvSpPr>
          <p:cNvPr id="3" name="Content Placeholder 2">
            <a:extLst>
              <a:ext uri="{FF2B5EF4-FFF2-40B4-BE49-F238E27FC236}">
                <a16:creationId xmlns:a16="http://schemas.microsoft.com/office/drawing/2014/main" id="{D36341F7-CF7F-9728-42F9-573ABA5CCE2A}"/>
              </a:ext>
            </a:extLst>
          </p:cNvPr>
          <p:cNvSpPr>
            <a:spLocks noGrp="1"/>
          </p:cNvSpPr>
          <p:nvPr>
            <p:ph idx="1"/>
          </p:nvPr>
        </p:nvSpPr>
        <p:spPr>
          <a:xfrm>
            <a:off x="956187" y="3429000"/>
            <a:ext cx="9906000" cy="4024424"/>
          </a:xfrm>
        </p:spPr>
        <p:txBody>
          <a:bodyPr/>
          <a:lstStyle/>
          <a:p>
            <a:r>
              <a:rPr lang="en-US" dirty="0"/>
              <a:t>The materials list Is a vital component of any formal lab report. It clearly describes exactly what will be used to conduct the experiments.</a:t>
            </a:r>
          </a:p>
        </p:txBody>
      </p:sp>
    </p:spTree>
    <p:extLst>
      <p:ext uri="{BB962C8B-B14F-4D97-AF65-F5344CB8AC3E}">
        <p14:creationId xmlns:p14="http://schemas.microsoft.com/office/powerpoint/2010/main" val="1317867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2D23EF01-5C9E-4B1E-85FE-E230C5BC9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A828A73B-757B-B46E-0E02-44343DC8560B}"/>
              </a:ext>
            </a:extLst>
          </p:cNvPr>
          <p:cNvPicPr>
            <a:picLocks noGrp="1" noChangeAspect="1"/>
          </p:cNvPicPr>
          <p:nvPr>
            <p:ph idx="1"/>
          </p:nvPr>
        </p:nvPicPr>
        <p:blipFill rotWithShape="1">
          <a:blip r:embed="rId2"/>
          <a:srcRect/>
          <a:stretch/>
        </p:blipFill>
        <p:spPr>
          <a:xfrm>
            <a:off x="20" y="10"/>
            <a:ext cx="12191980" cy="6857990"/>
          </a:xfrm>
          <a:prstGeom prst="rect">
            <a:avLst/>
          </a:prstGeom>
        </p:spPr>
      </p:pic>
      <p:cxnSp>
        <p:nvCxnSpPr>
          <p:cNvPr id="44" name="Straight Connector 43">
            <a:extLst>
              <a:ext uri="{FF2B5EF4-FFF2-40B4-BE49-F238E27FC236}">
                <a16:creationId xmlns:a16="http://schemas.microsoft.com/office/drawing/2014/main" id="{4BBA8B30-585D-4596-A896-BF3FD1FB25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FD94027-0273-4AF2-87C2-49EB6D6550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818708" cy="642738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4870472-9E8A-42D0-BDA3-B312F4C72A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2475298"/>
            <a:ext cx="903767" cy="438270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D280D8D-93BB-4BD4-86DA-25993A4B52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6033977"/>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9FEC981-EB48-4A49-88DF-0A6DB2ECB0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602476" y="1392865"/>
            <a:ext cx="589524" cy="546513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B91E5C6-85F3-4BA6-9D1E-794A781F62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DBFF75F-844B-447A-A83D-D0B0D8517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640572" y="0"/>
            <a:ext cx="6551428" cy="10047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898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1AF3C8EA-7A37-4A07-BDF2-89EBD3DF2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47E851D-3184-5A8A-70FC-DA1A7FFC5259}"/>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1776479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2D23EF01-5C9E-4B1E-85FE-E230C5BC9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2CD4BF8C-1497-7B0A-9F58-B3ACDE173D77}"/>
              </a:ext>
            </a:extLst>
          </p:cNvPr>
          <p:cNvPicPr>
            <a:picLocks noGrp="1" noChangeAspect="1"/>
          </p:cNvPicPr>
          <p:nvPr>
            <p:ph idx="1"/>
          </p:nvPr>
        </p:nvPicPr>
        <p:blipFill rotWithShape="1">
          <a:blip r:embed="rId2"/>
          <a:srcRect/>
          <a:stretch/>
        </p:blipFill>
        <p:spPr>
          <a:xfrm>
            <a:off x="20" y="-1"/>
            <a:ext cx="12191980" cy="6857999"/>
          </a:xfrm>
          <a:prstGeom prst="rect">
            <a:avLst/>
          </a:prstGeom>
        </p:spPr>
      </p:pic>
      <p:cxnSp>
        <p:nvCxnSpPr>
          <p:cNvPr id="25" name="Straight Connector 24">
            <a:extLst>
              <a:ext uri="{FF2B5EF4-FFF2-40B4-BE49-F238E27FC236}">
                <a16:creationId xmlns:a16="http://schemas.microsoft.com/office/drawing/2014/main" id="{4BBA8B30-585D-4596-A896-BF3FD1FB25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FD94027-0273-4AF2-87C2-49EB6D6550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818708" cy="642738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870472-9E8A-42D0-BDA3-B312F4C72A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2475298"/>
            <a:ext cx="903767" cy="438270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D280D8D-93BB-4BD4-86DA-25993A4B52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6033977"/>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9FEC981-EB48-4A49-88DF-0A6DB2ECB0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602476" y="1392865"/>
            <a:ext cx="589524" cy="546513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B91E5C6-85F3-4BA6-9D1E-794A781F62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DBFF75F-844B-447A-A83D-D0B0D8517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640572" y="0"/>
            <a:ext cx="6551428" cy="10047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845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2D23EF01-5C9E-4B1E-85FE-E230C5BC9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206F93E-F09C-1617-4609-EDFCCA3E2D42}"/>
              </a:ext>
            </a:extLst>
          </p:cNvPr>
          <p:cNvPicPr>
            <a:picLocks noGrp="1" noChangeAspect="1"/>
          </p:cNvPicPr>
          <p:nvPr>
            <p:ph idx="1"/>
          </p:nvPr>
        </p:nvPicPr>
        <p:blipFill rotWithShape="1">
          <a:blip r:embed="rId2"/>
          <a:srcRect/>
          <a:stretch/>
        </p:blipFill>
        <p:spPr>
          <a:xfrm>
            <a:off x="20" y="-1"/>
            <a:ext cx="12191980" cy="6857999"/>
          </a:xfrm>
          <a:prstGeom prst="rect">
            <a:avLst/>
          </a:prstGeom>
        </p:spPr>
      </p:pic>
      <p:cxnSp>
        <p:nvCxnSpPr>
          <p:cNvPr id="25" name="Straight Connector 24">
            <a:extLst>
              <a:ext uri="{FF2B5EF4-FFF2-40B4-BE49-F238E27FC236}">
                <a16:creationId xmlns:a16="http://schemas.microsoft.com/office/drawing/2014/main" id="{4BBA8B30-585D-4596-A896-BF3FD1FB25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FD94027-0273-4AF2-87C2-49EB6D6550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818708" cy="642738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870472-9E8A-42D0-BDA3-B312F4C72A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2475298"/>
            <a:ext cx="903767" cy="438270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D280D8D-93BB-4BD4-86DA-25993A4B52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6033977"/>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9FEC981-EB48-4A49-88DF-0A6DB2ECB0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602476" y="1392865"/>
            <a:ext cx="589524" cy="546513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B91E5C6-85F3-4BA6-9D1E-794A781F62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DBFF75F-844B-447A-A83D-D0B0D8517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640572" y="0"/>
            <a:ext cx="6551428" cy="10047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258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2D23EF01-5C9E-4B1E-85FE-E230C5BC9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A30B3AF-88FB-9F95-4D69-51C1DF235627}"/>
              </a:ext>
            </a:extLst>
          </p:cNvPr>
          <p:cNvPicPr>
            <a:picLocks noGrp="1" noChangeAspect="1"/>
          </p:cNvPicPr>
          <p:nvPr>
            <p:ph idx="1"/>
          </p:nvPr>
        </p:nvPicPr>
        <p:blipFill rotWithShape="1">
          <a:blip r:embed="rId2"/>
          <a:srcRect/>
          <a:stretch/>
        </p:blipFill>
        <p:spPr>
          <a:xfrm>
            <a:off x="20" y="-1"/>
            <a:ext cx="12191980" cy="6857999"/>
          </a:xfrm>
          <a:prstGeom prst="rect">
            <a:avLst/>
          </a:prstGeom>
        </p:spPr>
      </p:pic>
      <p:cxnSp>
        <p:nvCxnSpPr>
          <p:cNvPr id="25" name="Straight Connector 24">
            <a:extLst>
              <a:ext uri="{FF2B5EF4-FFF2-40B4-BE49-F238E27FC236}">
                <a16:creationId xmlns:a16="http://schemas.microsoft.com/office/drawing/2014/main" id="{4BBA8B30-585D-4596-A896-BF3FD1FB25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FD94027-0273-4AF2-87C2-49EB6D6550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818708" cy="642738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870472-9E8A-42D0-BDA3-B312F4C72A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2475298"/>
            <a:ext cx="903767" cy="438270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D280D8D-93BB-4BD4-86DA-25993A4B52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6033977"/>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9FEC981-EB48-4A49-88DF-0A6DB2ECB0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602476" y="1392865"/>
            <a:ext cx="589524" cy="546513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B91E5C6-85F3-4BA6-9D1E-794A781F62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DBFF75F-844B-447A-A83D-D0B0D8517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640572" y="0"/>
            <a:ext cx="6551428" cy="10047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70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5EB47-2CC8-AD9F-68FE-07D349A251EB}"/>
              </a:ext>
            </a:extLst>
          </p:cNvPr>
          <p:cNvSpPr>
            <a:spLocks noGrp="1"/>
          </p:cNvSpPr>
          <p:nvPr>
            <p:ph type="title"/>
          </p:nvPr>
        </p:nvSpPr>
        <p:spPr/>
        <p:txBody>
          <a:bodyPr/>
          <a:lstStyle/>
          <a:p>
            <a:r>
              <a:rPr lang="en-US" dirty="0"/>
              <a:t>PRECISION OF ULTRASONIC SENSOR</a:t>
            </a:r>
          </a:p>
        </p:txBody>
      </p:sp>
      <p:sp>
        <p:nvSpPr>
          <p:cNvPr id="3" name="Content Placeholder 2">
            <a:extLst>
              <a:ext uri="{FF2B5EF4-FFF2-40B4-BE49-F238E27FC236}">
                <a16:creationId xmlns:a16="http://schemas.microsoft.com/office/drawing/2014/main" id="{524798CF-6163-5948-A7E1-1556C7B50951}"/>
              </a:ext>
            </a:extLst>
          </p:cNvPr>
          <p:cNvSpPr>
            <a:spLocks noGrp="1"/>
          </p:cNvSpPr>
          <p:nvPr>
            <p:ph idx="1"/>
          </p:nvPr>
        </p:nvSpPr>
        <p:spPr/>
        <p:txBody>
          <a:bodyPr/>
          <a:lstStyle/>
          <a:p>
            <a:r>
              <a:rPr lang="en-US" dirty="0"/>
              <a:t>The ultrasonic sensor is an electronic device with two transducers that detects an object within its range. Determining the precision of the data-gathering sensor is essential in experiments, as sensors often drift over time and give incorrect readings.</a:t>
            </a:r>
          </a:p>
        </p:txBody>
      </p:sp>
    </p:spTree>
    <p:extLst>
      <p:ext uri="{BB962C8B-B14F-4D97-AF65-F5344CB8AC3E}">
        <p14:creationId xmlns:p14="http://schemas.microsoft.com/office/powerpoint/2010/main" val="1376548518"/>
      </p:ext>
    </p:extLst>
  </p:cSld>
  <p:clrMapOvr>
    <a:masterClrMapping/>
  </p:clrMapOvr>
</p:sld>
</file>

<file path=ppt/theme/theme1.xml><?xml version="1.0" encoding="utf-8"?>
<a:theme xmlns:a="http://schemas.openxmlformats.org/drawingml/2006/main" name="AngleLinesVTI">
  <a:themeElements>
    <a:clrScheme name="AnalogousFromDarkSeedLeftStep">
      <a:dk1>
        <a:srgbClr val="000000"/>
      </a:dk1>
      <a:lt1>
        <a:srgbClr val="FFFFFF"/>
      </a:lt1>
      <a:dk2>
        <a:srgbClr val="301B2D"/>
      </a:dk2>
      <a:lt2>
        <a:srgbClr val="F0F3F2"/>
      </a:lt2>
      <a:accent1>
        <a:srgbClr val="E72983"/>
      </a:accent1>
      <a:accent2>
        <a:srgbClr val="D517C0"/>
      </a:accent2>
      <a:accent3>
        <a:srgbClr val="AD29E7"/>
      </a:accent3>
      <a:accent4>
        <a:srgbClr val="5725D7"/>
      </a:accent4>
      <a:accent5>
        <a:srgbClr val="2944E7"/>
      </a:accent5>
      <a:accent6>
        <a:srgbClr val="1781D5"/>
      </a:accent6>
      <a:hlink>
        <a:srgbClr val="433FBF"/>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docProps/app.xml><?xml version="1.0" encoding="utf-8"?>
<Properties xmlns="http://schemas.openxmlformats.org/officeDocument/2006/extended-properties" xmlns:vt="http://schemas.openxmlformats.org/officeDocument/2006/docPropsVTypes">
  <TotalTime>67</TotalTime>
  <Words>333</Words>
  <Application>Microsoft Office PowerPoint</Application>
  <PresentationFormat>Widescreen</PresentationFormat>
  <Paragraphs>22</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Univers Condensed Light</vt:lpstr>
      <vt:lpstr>Walbaum Display Light</vt:lpstr>
      <vt:lpstr>AngleLinesVTI</vt:lpstr>
      <vt:lpstr>PHYS204 PROJECT</vt:lpstr>
      <vt:lpstr>INTRODUCTION</vt:lpstr>
      <vt:lpstr>Materials list</vt:lpstr>
      <vt:lpstr>PowerPoint Presentation</vt:lpstr>
      <vt:lpstr>PowerPoint Presentation</vt:lpstr>
      <vt:lpstr>PowerPoint Presentation</vt:lpstr>
      <vt:lpstr>PowerPoint Presentation</vt:lpstr>
      <vt:lpstr>PowerPoint Presentation</vt:lpstr>
      <vt:lpstr>PRECISION OF ULTRASONIC SENSOR</vt:lpstr>
      <vt:lpstr>EXPERIMENTAL SETUP MATERIALS LIST</vt:lpstr>
      <vt:lpstr>PowerPoint Presentation</vt:lpstr>
      <vt:lpstr>PowerPoint Presentation</vt:lpstr>
      <vt:lpstr>PowerPoint Presentation</vt:lpstr>
      <vt:lpstr>PowerPoint Presentation</vt:lpstr>
      <vt:lpstr>SKILLS GAINED DURING THIS EXPERIMENT</vt:lpstr>
      <vt:lpstr>Free fall motion</vt:lpstr>
      <vt:lpstr>PowerPoint Presentation</vt:lpstr>
      <vt:lpstr>PowerPoint Presentation</vt:lpstr>
      <vt:lpstr>PowerPoint Presentation</vt:lpstr>
      <vt:lpstr>PowerPoint Presentation</vt:lpstr>
      <vt:lpstr>PowerPoint Presentation</vt:lpstr>
      <vt:lpstr>PowerPoint Presentation</vt:lpstr>
      <vt:lpstr>Project Challenges</vt:lpstr>
      <vt:lpstr>SKILLS OBTAINED</vt:lpstr>
      <vt:lpstr>Future concluding remarks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PHYS204 PROJECT</dc:title>
  <dc:creator>Monicqua Willis</dc:creator>
  <cp:lastModifiedBy>Monicqua Willis</cp:lastModifiedBy>
  <cp:revision>1</cp:revision>
  <dcterms:created xsi:type="dcterms:W3CDTF">2024-04-23T02:40:49Z</dcterms:created>
  <dcterms:modified xsi:type="dcterms:W3CDTF">2024-04-23T03:48:18Z</dcterms:modified>
</cp:coreProperties>
</file>